
<file path=[Content_Types].xml><?xml version="1.0" encoding="utf-8"?>
<Types xmlns="http://schemas.openxmlformats.org/package/2006/content-types">
  <Default Extension="jpeg" ContentType="image/jpeg"/>
  <Default Extension="vml" ContentType="application/vnd.openxmlformats-officedocument.vmlDrawing"/>
  <Default Extension="bin" ContentType="application/vnd.openxmlformats-officedocument.oleObject"/>
  <Default Extension="wmf" ContentType="image/x-w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6" r:id="rId3"/>
    <p:sldId id="257" r:id="rId4"/>
    <p:sldId id="258" r:id="rId5"/>
    <p:sldId id="260" r:id="rId6"/>
    <p:sldId id="262" r:id="rId7"/>
    <p:sldId id="263" r:id="rId8"/>
    <p:sldId id="374" r:id="rId9"/>
    <p:sldId id="375" r:id="rId10"/>
    <p:sldId id="376" r:id="rId12"/>
    <p:sldId id="777" r:id="rId13"/>
    <p:sldId id="265" r:id="rId14"/>
    <p:sldId id="266" r:id="rId15"/>
    <p:sldId id="487" r:id="rId16"/>
    <p:sldId id="268" r:id="rId17"/>
    <p:sldId id="270" r:id="rId18"/>
    <p:sldId id="269" r:id="rId19"/>
    <p:sldId id="271" r:id="rId20"/>
    <p:sldId id="367" r:id="rId21"/>
    <p:sldId id="272" r:id="rId22"/>
    <p:sldId id="273" r:id="rId23"/>
    <p:sldId id="275" r:id="rId24"/>
    <p:sldId id="673" r:id="rId25"/>
    <p:sldId id="776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8" r:id="rId38"/>
    <p:sldId id="286" r:id="rId39"/>
    <p:sldId id="289" r:id="rId40"/>
    <p:sldId id="290" r:id="rId41"/>
    <p:sldId id="292" r:id="rId42"/>
    <p:sldId id="291" r:id="rId43"/>
    <p:sldId id="293" r:id="rId44"/>
    <p:sldId id="294" r:id="rId45"/>
    <p:sldId id="295" r:id="rId46"/>
    <p:sldId id="296" r:id="rId47"/>
    <p:sldId id="297" r:id="rId48"/>
    <p:sldId id="298" r:id="rId49"/>
    <p:sldId id="596" r:id="rId50"/>
    <p:sldId id="595" r:id="rId51"/>
    <p:sldId id="597" r:id="rId52"/>
    <p:sldId id="598" r:id="rId53"/>
    <p:sldId id="299" r:id="rId54"/>
    <p:sldId id="300" r:id="rId55"/>
    <p:sldId id="302" r:id="rId56"/>
    <p:sldId id="301" r:id="rId57"/>
    <p:sldId id="309" r:id="rId58"/>
    <p:sldId id="308" r:id="rId59"/>
    <p:sldId id="303" r:id="rId60"/>
    <p:sldId id="304" r:id="rId61"/>
    <p:sldId id="305" r:id="rId62"/>
    <p:sldId id="306" r:id="rId63"/>
    <p:sldId id="307" r:id="rId64"/>
    <p:sldId id="310" r:id="rId65"/>
    <p:sldId id="311" r:id="rId66"/>
    <p:sldId id="312" r:id="rId67"/>
    <p:sldId id="313" r:id="rId68"/>
    <p:sldId id="314" r:id="rId69"/>
    <p:sldId id="315" r:id="rId70"/>
    <p:sldId id="317" r:id="rId71"/>
    <p:sldId id="318" r:id="rId72"/>
    <p:sldId id="319" r:id="rId73"/>
    <p:sldId id="321" r:id="rId74"/>
    <p:sldId id="320" r:id="rId75"/>
    <p:sldId id="322" r:id="rId76"/>
    <p:sldId id="323" r:id="rId77"/>
    <p:sldId id="324" r:id="rId78"/>
    <p:sldId id="335" r:id="rId79"/>
    <p:sldId id="336" r:id="rId80"/>
    <p:sldId id="337" r:id="rId81"/>
    <p:sldId id="325" r:id="rId82"/>
    <p:sldId id="326" r:id="rId83"/>
    <p:sldId id="328" r:id="rId84"/>
    <p:sldId id="327" r:id="rId85"/>
    <p:sldId id="329" r:id="rId86"/>
    <p:sldId id="330" r:id="rId87"/>
    <p:sldId id="331" r:id="rId88"/>
    <p:sldId id="332" r:id="rId89"/>
    <p:sldId id="333" r:id="rId90"/>
    <p:sldId id="338" r:id="rId91"/>
    <p:sldId id="339" r:id="rId92"/>
    <p:sldId id="334" r:id="rId93"/>
    <p:sldId id="340" r:id="rId94"/>
    <p:sldId id="341" r:id="rId95"/>
    <p:sldId id="342" r:id="rId96"/>
    <p:sldId id="343" r:id="rId97"/>
    <p:sldId id="344" r:id="rId98"/>
    <p:sldId id="345" r:id="rId99"/>
    <p:sldId id="346" r:id="rId100"/>
    <p:sldId id="347" r:id="rId101"/>
    <p:sldId id="348" r:id="rId102"/>
    <p:sldId id="349" r:id="rId103"/>
    <p:sldId id="350" r:id="rId104"/>
    <p:sldId id="351" r:id="rId105"/>
    <p:sldId id="352" r:id="rId106"/>
    <p:sldId id="353" r:id="rId107"/>
    <p:sldId id="354" r:id="rId108"/>
    <p:sldId id="355" r:id="rId109"/>
    <p:sldId id="356" r:id="rId110"/>
    <p:sldId id="368" r:id="rId111"/>
    <p:sldId id="369" r:id="rId112"/>
    <p:sldId id="370" r:id="rId113"/>
    <p:sldId id="371" r:id="rId114"/>
    <p:sldId id="372" r:id="rId115"/>
    <p:sldId id="373" r:id="rId116"/>
    <p:sldId id="358" r:id="rId117"/>
    <p:sldId id="359" r:id="rId118"/>
    <p:sldId id="360" r:id="rId119"/>
    <p:sldId id="361" r:id="rId120"/>
    <p:sldId id="363" r:id="rId121"/>
    <p:sldId id="365" r:id="rId122"/>
    <p:sldId id="377" r:id="rId123"/>
    <p:sldId id="366" r:id="rId124"/>
    <p:sldId id="675" r:id="rId125"/>
    <p:sldId id="593" r:id="rId126"/>
    <p:sldId id="364" r:id="rId127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212" y="-84"/>
      </p:cViewPr>
      <p:guideLst>
        <p:guide orient="horz" pos="2183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7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6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5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0" Type="http://schemas.openxmlformats.org/officeDocument/2006/relationships/tableStyles" Target="tableStyles.xml"/><Relationship Id="rId13" Type="http://schemas.openxmlformats.org/officeDocument/2006/relationships/slide" Target="slides/slide10.xml"/><Relationship Id="rId129" Type="http://schemas.openxmlformats.org/officeDocument/2006/relationships/viewProps" Target="viewProps.xml"/><Relationship Id="rId128" Type="http://schemas.openxmlformats.org/officeDocument/2006/relationships/presProps" Target="presProps.xml"/><Relationship Id="rId127" Type="http://schemas.openxmlformats.org/officeDocument/2006/relationships/slide" Target="slides/slide124.xml"/><Relationship Id="rId126" Type="http://schemas.openxmlformats.org/officeDocument/2006/relationships/slide" Target="slides/slide123.xml"/><Relationship Id="rId125" Type="http://schemas.openxmlformats.org/officeDocument/2006/relationships/slide" Target="slides/slide122.xml"/><Relationship Id="rId124" Type="http://schemas.openxmlformats.org/officeDocument/2006/relationships/slide" Target="slides/slide121.xml"/><Relationship Id="rId123" Type="http://schemas.openxmlformats.org/officeDocument/2006/relationships/slide" Target="slides/slide120.xml"/><Relationship Id="rId122" Type="http://schemas.openxmlformats.org/officeDocument/2006/relationships/slide" Target="slides/slide119.xml"/><Relationship Id="rId121" Type="http://schemas.openxmlformats.org/officeDocument/2006/relationships/slide" Target="slides/slide118.xml"/><Relationship Id="rId120" Type="http://schemas.openxmlformats.org/officeDocument/2006/relationships/slide" Target="slides/slide117.xml"/><Relationship Id="rId12" Type="http://schemas.openxmlformats.org/officeDocument/2006/relationships/slide" Target="slides/slide9.xml"/><Relationship Id="rId119" Type="http://schemas.openxmlformats.org/officeDocument/2006/relationships/slide" Target="slides/slide116.xml"/><Relationship Id="rId118" Type="http://schemas.openxmlformats.org/officeDocument/2006/relationships/slide" Target="slides/slide115.xml"/><Relationship Id="rId117" Type="http://schemas.openxmlformats.org/officeDocument/2006/relationships/slide" Target="slides/slide114.xml"/><Relationship Id="rId116" Type="http://schemas.openxmlformats.org/officeDocument/2006/relationships/slide" Target="slides/slide113.xml"/><Relationship Id="rId115" Type="http://schemas.openxmlformats.org/officeDocument/2006/relationships/slide" Target="slides/slide112.xml"/><Relationship Id="rId114" Type="http://schemas.openxmlformats.org/officeDocument/2006/relationships/slide" Target="slides/slide111.xml"/><Relationship Id="rId113" Type="http://schemas.openxmlformats.org/officeDocument/2006/relationships/slide" Target="slides/slide110.xml"/><Relationship Id="rId112" Type="http://schemas.openxmlformats.org/officeDocument/2006/relationships/slide" Target="slides/slide109.xml"/><Relationship Id="rId111" Type="http://schemas.openxmlformats.org/officeDocument/2006/relationships/slide" Target="slides/slide108.xml"/><Relationship Id="rId110" Type="http://schemas.openxmlformats.org/officeDocument/2006/relationships/slide" Target="slides/slide107.xml"/><Relationship Id="rId11" Type="http://schemas.openxmlformats.org/officeDocument/2006/relationships/notesMaster" Target="notesMasters/notesMaster1.xml"/><Relationship Id="rId109" Type="http://schemas.openxmlformats.org/officeDocument/2006/relationships/slide" Target="slides/slide106.xml"/><Relationship Id="rId108" Type="http://schemas.openxmlformats.org/officeDocument/2006/relationships/slide" Target="slides/slide105.xml"/><Relationship Id="rId107" Type="http://schemas.openxmlformats.org/officeDocument/2006/relationships/slide" Target="slides/slide104.xml"/><Relationship Id="rId106" Type="http://schemas.openxmlformats.org/officeDocument/2006/relationships/slide" Target="slides/slide103.xml"/><Relationship Id="rId105" Type="http://schemas.openxmlformats.org/officeDocument/2006/relationships/slide" Target="slides/slide102.xml"/><Relationship Id="rId104" Type="http://schemas.openxmlformats.org/officeDocument/2006/relationships/slide" Target="slides/slide101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image" Target="../media/image1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23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4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9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0C686F-925B-4864-B463-5001EA3AEE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F1F3D7-0788-4F0D-956C-8038348654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C8F13-50F3-4057-80E5-9C0B8D49CD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C8F13-50F3-4057-80E5-9C0B8D49CD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DC8F13-50F3-4057-80E5-9C0B8D49CD7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9" name="副标题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28" name="日期占位符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9" name="灯片编号占位符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1" name="矩形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矩形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矩形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矩形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直接连接符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等腰三角形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直接连接符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矩形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11" name="内容占位符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13" name="内容占位符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5" name="直接连接符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等腰三角形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直接连接符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内容占位符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 eaLnBrk="1" latinLnBrk="0" hangingPunct="1"/>
            <a:r>
              <a:rPr lang="zh-CN" altLang="en-US" smtClean="0"/>
              <a:t>第二级</a:t>
            </a:r>
            <a:endParaRPr lang="zh-CN" altLang="en-US" smtClean="0"/>
          </a:p>
          <a:p>
            <a:pPr lvl="2" eaLnBrk="1" latinLnBrk="0" hangingPunct="1"/>
            <a:r>
              <a:rPr lang="zh-CN" altLang="en-US" smtClean="0"/>
              <a:t>第三级</a:t>
            </a:r>
            <a:endParaRPr lang="zh-CN" altLang="en-US" smtClean="0"/>
          </a:p>
          <a:p>
            <a:pPr lvl="3" eaLnBrk="1" latinLnBrk="0" hangingPunct="1"/>
            <a:r>
              <a:rPr lang="zh-CN" altLang="en-US" smtClean="0"/>
              <a:t>第四级</a:t>
            </a:r>
            <a:endParaRPr lang="zh-CN" altLang="en-US" smtClean="0"/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8" name="直接连接符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等腰三角形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矩形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标题占位符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  <a:endParaRPr kumimoji="0" lang="zh-CN" altLang="en-US" smtClean="0"/>
          </a:p>
          <a:p>
            <a:pPr lvl="1" eaLnBrk="1" latinLnBrk="0" hangingPunct="1"/>
            <a:r>
              <a:rPr kumimoji="0" lang="zh-CN" altLang="en-US" smtClean="0"/>
              <a:t>第二级</a:t>
            </a:r>
            <a:endParaRPr kumimoji="0" lang="zh-CN" altLang="en-US" smtClean="0"/>
          </a:p>
          <a:p>
            <a:pPr lvl="2" eaLnBrk="1" latinLnBrk="0" hangingPunct="1"/>
            <a:r>
              <a:rPr kumimoji="0" lang="zh-CN" altLang="en-US" smtClean="0"/>
              <a:t>第三级</a:t>
            </a:r>
            <a:endParaRPr kumimoji="0" lang="zh-CN" altLang="en-US" smtClean="0"/>
          </a:p>
          <a:p>
            <a:pPr lvl="3" eaLnBrk="1" latinLnBrk="0" hangingPunct="1"/>
            <a:r>
              <a:rPr kumimoji="0" lang="zh-CN" altLang="en-US" smtClean="0"/>
              <a:t>第四级</a:t>
            </a:r>
            <a:endParaRPr kumimoji="0" lang="zh-CN" altLang="en-US" smtClean="0"/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4" name="日期占位符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23" name="灯片编号占位符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  <p:sp>
        <p:nvSpPr>
          <p:cNvPr id="28" name="直接连接符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直接连接符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等腰三角形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 panose="05040102010807070707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 panose="05040102010807070707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 panose="05040102010807070707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 panose="05000000000000000000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 panose="05000000000000000000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 panose="05040102010807070707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 panose="05040102010807070707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 panose="05040102010807070707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vmlDrawing" Target="../drawings/vmlDrawing4.v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6" Type="http://schemas.openxmlformats.org/officeDocument/2006/relationships/oleObject" Target="../embeddings/oleObject6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5.bin"/><Relationship Id="rId3" Type="http://schemas.openxmlformats.org/officeDocument/2006/relationships/image" Target="../media/image9.wmf"/><Relationship Id="rId2" Type="http://schemas.openxmlformats.org/officeDocument/2006/relationships/oleObject" Target="../embeddings/oleObject4.bin"/><Relationship Id="rId10" Type="http://schemas.openxmlformats.org/officeDocument/2006/relationships/notesSlide" Target="../notesSlides/notesSlide3.xml"/><Relationship Id="rId1" Type="http://schemas.openxmlformats.org/officeDocument/2006/relationships/image" Target="../media/image3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7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8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8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9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9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0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1.png"/></Relationships>
</file>

<file path=ppt/slides/_rels/slide10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9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3.bin"/><Relationship Id="rId2" Type="http://schemas.openxmlformats.org/officeDocument/2006/relationships/image" Target="../media/image3.jpeg"/><Relationship Id="rId1" Type="http://schemas.openxmlformats.org/officeDocument/2006/relationships/image" Target="../media/image92.png"/></Relationships>
</file>

<file path=ppt/slides/_rels/slide10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0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4.bin"/><Relationship Id="rId2" Type="http://schemas.openxmlformats.org/officeDocument/2006/relationships/image" Target="../media/image3.jpeg"/><Relationship Id="rId1" Type="http://schemas.openxmlformats.org/officeDocument/2006/relationships/image" Target="../media/image9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1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5.bin"/><Relationship Id="rId2" Type="http://schemas.openxmlformats.org/officeDocument/2006/relationships/image" Target="../media/image3.jpeg"/><Relationship Id="rId1" Type="http://schemas.openxmlformats.org/officeDocument/2006/relationships/image" Target="../media/image93.png"/></Relationships>
</file>

<file path=ppt/slides/_rels/slide11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6.bin"/><Relationship Id="rId2" Type="http://schemas.openxmlformats.org/officeDocument/2006/relationships/image" Target="../media/image3.jpeg"/><Relationship Id="rId1" Type="http://schemas.openxmlformats.org/officeDocument/2006/relationships/image" Target="../media/image94.png"/></Relationships>
</file>

<file path=ppt/slides/_rels/slide11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7.bin"/><Relationship Id="rId2" Type="http://schemas.openxmlformats.org/officeDocument/2006/relationships/image" Target="../media/image3.jpeg"/><Relationship Id="rId1" Type="http://schemas.openxmlformats.org/officeDocument/2006/relationships/image" Target="../media/image94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5.png"/></Relationships>
</file>

<file path=ppt/slides/_rels/slide11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8.bin"/><Relationship Id="rId2" Type="http://schemas.openxmlformats.org/officeDocument/2006/relationships/image" Target="../media/image3.jpeg"/><Relationship Id="rId1" Type="http://schemas.openxmlformats.org/officeDocument/2006/relationships/image" Target="../media/image54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5.png"/></Relationships>
</file>

<file path=ppt/slides/_rels/slide11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4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9.bin"/><Relationship Id="rId2" Type="http://schemas.openxmlformats.org/officeDocument/2006/relationships/image" Target="../media/image3.jpeg"/><Relationship Id="rId1" Type="http://schemas.openxmlformats.org/officeDocument/2006/relationships/image" Target="../media/image56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7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6.png"/></Relationships>
</file>

<file path=ppt/slides/_rels/slide119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46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8.wmf"/><Relationship Id="rId3" Type="http://schemas.openxmlformats.org/officeDocument/2006/relationships/oleObject" Target="../embeddings/oleObject51.bin"/><Relationship Id="rId2" Type="http://schemas.openxmlformats.org/officeDocument/2006/relationships/image" Target="../media/image97.wmf"/><Relationship Id="rId1" Type="http://schemas.openxmlformats.org/officeDocument/2006/relationships/oleObject" Target="../embeddings/oleObject50.bin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5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6.wmf"/><Relationship Id="rId1" Type="http://schemas.openxmlformats.org/officeDocument/2006/relationships/oleObject" Target="../embeddings/oleObject7.bin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8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99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0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1" Type="http://schemas.openxmlformats.org/officeDocument/2006/relationships/image" Target="../media/image101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6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2.wmf"/><Relationship Id="rId1" Type="http://schemas.openxmlformats.org/officeDocument/2006/relationships/oleObject" Target="../embeddings/oleObject8.bin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7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3.wmf"/><Relationship Id="rId1" Type="http://schemas.openxmlformats.org/officeDocument/2006/relationships/oleObject" Target="../embeddings/oleObject9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8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5.wmf"/><Relationship Id="rId1" Type="http://schemas.openxmlformats.org/officeDocument/2006/relationships/oleObject" Target="../embeddings/oleObject10.bin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9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6.wmf"/><Relationship Id="rId1" Type="http://schemas.openxmlformats.org/officeDocument/2006/relationships/oleObject" Target="../embeddings/oleObject11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0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6.wmf"/><Relationship Id="rId1" Type="http://schemas.openxmlformats.org/officeDocument/2006/relationships/oleObject" Target="../embeddings/oleObject12.bin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17.wmf"/><Relationship Id="rId1" Type="http://schemas.openxmlformats.org/officeDocument/2006/relationships/oleObject" Target="../embeddings/oleObject13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2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0.wmf"/><Relationship Id="rId4" Type="http://schemas.openxmlformats.org/officeDocument/2006/relationships/oleObject" Target="../embeddings/oleObject15.bin"/><Relationship Id="rId3" Type="http://schemas.openxmlformats.org/officeDocument/2006/relationships/image" Target="../media/image19.wmf"/><Relationship Id="rId2" Type="http://schemas.openxmlformats.org/officeDocument/2006/relationships/oleObject" Target="../embeddings/oleObject14.bin"/><Relationship Id="rId1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3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1.wmf"/><Relationship Id="rId1" Type="http://schemas.openxmlformats.org/officeDocument/2006/relationships/oleObject" Target="../embeddings/oleObject16.bin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4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image" Target="../media/image22.wmf"/><Relationship Id="rId1" Type="http://schemas.openxmlformats.org/officeDocument/2006/relationships/oleObject" Target="../embeddings/oleObject17.bin"/></Relationships>
</file>

<file path=ppt/slides/_rels/slide26.xml.rels><?xml version="1.0" encoding="UTF-8" standalone="yes"?>
<Relationships xmlns="http://schemas.openxmlformats.org/package/2006/relationships"><Relationship Id="rId7" Type="http://schemas.openxmlformats.org/officeDocument/2006/relationships/vmlDrawing" Target="../drawings/vmlDrawing15.v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4.wmf"/><Relationship Id="rId3" Type="http://schemas.openxmlformats.org/officeDocument/2006/relationships/oleObject" Target="../embeddings/oleObject19.bin"/><Relationship Id="rId2" Type="http://schemas.openxmlformats.org/officeDocument/2006/relationships/image" Target="../media/image23.wmf"/><Relationship Id="rId1" Type="http://schemas.openxmlformats.org/officeDocument/2006/relationships/oleObject" Target="../embeddings/oleObject1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0.bin"/><Relationship Id="rId2" Type="http://schemas.openxmlformats.org/officeDocument/2006/relationships/image" Target="../media/image3.jpeg"/><Relationship Id="rId1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1.bin"/><Relationship Id="rId2" Type="http://schemas.openxmlformats.org/officeDocument/2006/relationships/image" Target="../media/image3.jpeg"/><Relationship Id="rId1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2.bin"/><Relationship Id="rId2" Type="http://schemas.openxmlformats.org/officeDocument/2006/relationships/image" Target="../media/image3.jpeg"/><Relationship Id="rId1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19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3.bin"/><Relationship Id="rId2" Type="http://schemas.openxmlformats.org/officeDocument/2006/relationships/image" Target="../media/image3.jpeg"/><Relationship Id="rId1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0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4.bin"/><Relationship Id="rId2" Type="http://schemas.openxmlformats.org/officeDocument/2006/relationships/image" Target="../media/image3.jpeg"/><Relationship Id="rId1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5.bin"/><Relationship Id="rId2" Type="http://schemas.openxmlformats.org/officeDocument/2006/relationships/image" Target="../media/image3.jpeg"/><Relationship Id="rId1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6.bin"/><Relationship Id="rId2" Type="http://schemas.openxmlformats.org/officeDocument/2006/relationships/image" Target="../media/image3.jpeg"/><Relationship Id="rId1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7.bin"/><Relationship Id="rId2" Type="http://schemas.openxmlformats.org/officeDocument/2006/relationships/image" Target="../media/image3.jpeg"/><Relationship Id="rId1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8.bin"/><Relationship Id="rId2" Type="http://schemas.openxmlformats.org/officeDocument/2006/relationships/image" Target="../media/image3.jpeg"/><Relationship Id="rId1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29.bin"/><Relationship Id="rId2" Type="http://schemas.openxmlformats.org/officeDocument/2006/relationships/image" Target="../media/image3.jpeg"/><Relationship Id="rId1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0.bin"/><Relationship Id="rId2" Type="http://schemas.openxmlformats.org/officeDocument/2006/relationships/image" Target="../media/image3.jpeg"/><Relationship Id="rId1" Type="http://schemas.openxmlformats.org/officeDocument/2006/relationships/image" Target="../media/image40.png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1.bin"/><Relationship Id="rId2" Type="http://schemas.openxmlformats.org/officeDocument/2006/relationships/image" Target="../media/image3.jpeg"/><Relationship Id="rId1" Type="http://schemas.openxmlformats.org/officeDocument/2006/relationships/image" Target="../media/image41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2.bin"/><Relationship Id="rId2" Type="http://schemas.openxmlformats.org/officeDocument/2006/relationships/image" Target="../media/image3.jpeg"/><Relationship Id="rId1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29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3.bin"/><Relationship Id="rId2" Type="http://schemas.openxmlformats.org/officeDocument/2006/relationships/image" Target="../media/image3.jpeg"/><Relationship Id="rId1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0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4.bin"/><Relationship Id="rId2" Type="http://schemas.openxmlformats.org/officeDocument/2006/relationships/image" Target="../media/image3.jpeg"/><Relationship Id="rId1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slide" Target="slide11.xml"/><Relationship Id="rId1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4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0.png"/></Relationships>
</file>

<file path=ppt/slides/_rels/slide53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1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5.bin"/><Relationship Id="rId2" Type="http://schemas.openxmlformats.org/officeDocument/2006/relationships/image" Target="../media/image3.jpeg"/><Relationship Id="rId1" Type="http://schemas.openxmlformats.org/officeDocument/2006/relationships/image" Target="../media/image5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3.png"/></Relationships>
</file>

<file path=ppt/slides/_rels/slide5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6.bin"/><Relationship Id="rId2" Type="http://schemas.openxmlformats.org/officeDocument/2006/relationships/image" Target="../media/image3.jpeg"/><Relationship Id="rId1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3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7.bin"/><Relationship Id="rId2" Type="http://schemas.openxmlformats.org/officeDocument/2006/relationships/image" Target="../media/image3.jpeg"/><Relationship Id="rId1" Type="http://schemas.openxmlformats.org/officeDocument/2006/relationships/image" Target="../media/image5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5.png"/></Relationships>
</file>

<file path=ppt/slides/_rels/slide59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4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38.bin"/><Relationship Id="rId2" Type="http://schemas.openxmlformats.org/officeDocument/2006/relationships/image" Target="../media/image3.jpeg"/><Relationship Id="rId1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vmlDrawing" Target="../drawings/vmlDrawing1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1.bin"/><Relationship Id="rId1" Type="http://schemas.openxmlformats.org/officeDocument/2006/relationships/image" Target="../media/image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8.png"/></Relationships>
</file>

<file path=ppt/slides/_rels/slide62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5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3" Type="http://schemas.openxmlformats.org/officeDocument/2006/relationships/image" Target="../media/image28.wmf"/><Relationship Id="rId2" Type="http://schemas.openxmlformats.org/officeDocument/2006/relationships/oleObject" Target="../embeddings/oleObject39.bin"/><Relationship Id="rId1" Type="http://schemas.openxmlformats.org/officeDocument/2006/relationships/image" Target="../media/image5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59.png"/></Relationships>
</file>

<file path=ppt/slides/_rels/slide64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6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3" Type="http://schemas.openxmlformats.org/officeDocument/2006/relationships/image" Target="../media/image28.wmf"/><Relationship Id="rId2" Type="http://schemas.openxmlformats.org/officeDocument/2006/relationships/oleObject" Target="../embeddings/oleObject40.bin"/><Relationship Id="rId1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1.png"/></Relationships>
</file>

<file path=ppt/slides/_rels/slide66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7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1.bin"/><Relationship Id="rId2" Type="http://schemas.openxmlformats.org/officeDocument/2006/relationships/image" Target="../media/image3.jpeg"/><Relationship Id="rId1" Type="http://schemas.openxmlformats.org/officeDocument/2006/relationships/image" Target="../media/image62.png"/></Relationships>
</file>

<file path=ppt/slides/_rels/slide67.xml.rels><?xml version="1.0" encoding="UTF-8" standalone="yes"?>
<Relationships xmlns="http://schemas.openxmlformats.org/package/2006/relationships"><Relationship Id="rId6" Type="http://schemas.openxmlformats.org/officeDocument/2006/relationships/vmlDrawing" Target="../drawings/vmlDrawing38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8.wmf"/><Relationship Id="rId3" Type="http://schemas.openxmlformats.org/officeDocument/2006/relationships/oleObject" Target="../embeddings/oleObject42.bin"/><Relationship Id="rId2" Type="http://schemas.openxmlformats.org/officeDocument/2006/relationships/image" Target="../media/image3.jpeg"/><Relationship Id="rId1" Type="http://schemas.openxmlformats.org/officeDocument/2006/relationships/image" Target="../media/image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5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.jpeg"/><Relationship Id="rId2" Type="http://schemas.openxmlformats.org/officeDocument/2006/relationships/slide" Target="slide11.xml"/><Relationship Id="rId1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8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6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vmlDrawing" Target="../drawings/vmlDrawing2.v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jpeg"/><Relationship Id="rId3" Type="http://schemas.openxmlformats.org/officeDocument/2006/relationships/slide" Target="slide11.xml"/><Relationship Id="rId2" Type="http://schemas.openxmlformats.org/officeDocument/2006/relationships/image" Target="../media/image8.wmf"/><Relationship Id="rId1" Type="http://schemas.openxmlformats.org/officeDocument/2006/relationships/oleObject" Target="../embeddings/oleObject2.bin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2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5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6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7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8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vmlDrawing" Target="../drawings/vmlDrawing3.v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.wmf"/><Relationship Id="rId2" Type="http://schemas.openxmlformats.org/officeDocument/2006/relationships/oleObject" Target="../embeddings/oleObject3.bin"/><Relationship Id="rId1" Type="http://schemas.openxmlformats.org/officeDocument/2006/relationships/image" Target="../media/image3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79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3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5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1" Type="http://schemas.openxmlformats.org/officeDocument/2006/relationships/image" Target="../media/image8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8670"/>
            <a:ext cx="9144000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矩形 4"/>
          <p:cNvSpPr/>
          <p:nvPr/>
        </p:nvSpPr>
        <p:spPr>
          <a:xfrm>
            <a:off x="1428728" y="3904782"/>
            <a:ext cx="66437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200" b="1" dirty="0" smtClean="0">
                <a:latin typeface="华文新魏" panose="02010800040101010101" pitchFamily="2" charset="-122"/>
                <a:ea typeface="华文新魏" panose="02010800040101010101" pitchFamily="2" charset="-122"/>
              </a:rPr>
              <a:t>企业信息公示操作指南</a:t>
            </a:r>
            <a:endParaRPr lang="zh-CN" altLang="en-US" sz="4200" b="1" dirty="0"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86050" y="5072074"/>
            <a:ext cx="3429024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宁夏回族自治区市场监督管理厅</a:t>
            </a:r>
            <a:endParaRPr lang="en-US" altLang="zh-CN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           2019.</a:t>
            </a:r>
            <a:r>
              <a:rPr 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endParaRPr 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1.3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路径三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5" name="对象 4"/>
          <p:cNvGraphicFramePr/>
          <p:nvPr/>
        </p:nvGraphicFramePr>
        <p:xfrm>
          <a:off x="173355" y="871855"/>
          <a:ext cx="2204720" cy="31349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1638300" imgH="2638425" progId="Paint.Picture">
                  <p:embed/>
                </p:oleObj>
              </mc:Choice>
              <mc:Fallback>
                <p:oleObj name="" r:id="rId2" imgW="1638300" imgH="263842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3355" y="871855"/>
                        <a:ext cx="2204720" cy="31349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9"/>
          <p:cNvGraphicFramePr/>
          <p:nvPr/>
        </p:nvGraphicFramePr>
        <p:xfrm>
          <a:off x="2787015" y="1552575"/>
          <a:ext cx="2536190" cy="44634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" name="" r:id="rId4" imgW="10086975" imgH="6076315" progId="Paint.Picture">
                  <p:embed/>
                </p:oleObj>
              </mc:Choice>
              <mc:Fallback>
                <p:oleObj name="" r:id="rId4" imgW="10086975" imgH="6076315" progId="Paint.Picture">
                  <p:embed/>
                  <p:pic>
                    <p:nvPicPr>
                      <p:cNvPr id="0" name="图片 10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87015" y="1552575"/>
                        <a:ext cx="2536190" cy="44634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对象 11"/>
          <p:cNvGraphicFramePr/>
          <p:nvPr/>
        </p:nvGraphicFramePr>
        <p:xfrm>
          <a:off x="5732780" y="2250440"/>
          <a:ext cx="2416810" cy="412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" name="" r:id="rId6" imgW="9972675" imgH="6152515" progId="Paint.Picture">
                  <p:embed/>
                </p:oleObj>
              </mc:Choice>
              <mc:Fallback>
                <p:oleObj name="" r:id="rId6" imgW="9972675" imgH="6152515" progId="Paint.Picture">
                  <p:embed/>
                  <p:pic>
                    <p:nvPicPr>
                      <p:cNvPr id="0" name="图片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732780" y="2250440"/>
                        <a:ext cx="2416810" cy="4121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直接连接符 15"/>
          <p:cNvCxnSpPr/>
          <p:nvPr/>
        </p:nvCxnSpPr>
        <p:spPr>
          <a:xfrm flipV="1">
            <a:off x="338455" y="3636010"/>
            <a:ext cx="921385" cy="4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V="1">
            <a:off x="3161030" y="5945505"/>
            <a:ext cx="921385" cy="4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V="1">
            <a:off x="3099435" y="5149850"/>
            <a:ext cx="921385" cy="4445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986780" y="3284855"/>
            <a:ext cx="1800225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785926"/>
            <a:ext cx="9144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357554" y="5786454"/>
            <a:ext cx="1500198" cy="642942"/>
          </a:xfrm>
          <a:prstGeom prst="wedgeRoundRectCallout">
            <a:avLst>
              <a:gd name="adj1" fmla="val 39353"/>
              <a:gd name="adj2" fmla="val -10701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714876" y="4929198"/>
            <a:ext cx="85725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90703"/>
            <a:ext cx="91440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000892" y="5357826"/>
            <a:ext cx="1500198" cy="642942"/>
          </a:xfrm>
          <a:prstGeom prst="wedgeRoundRectCallout">
            <a:avLst>
              <a:gd name="adj1" fmla="val 9263"/>
              <a:gd name="adj2" fmla="val -13762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新添加的信息是未公示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7643834" y="4286256"/>
            <a:ext cx="57150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90703"/>
            <a:ext cx="914400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286380" y="5643578"/>
            <a:ext cx="1285884" cy="571504"/>
          </a:xfrm>
          <a:prstGeom prst="wedgeRoundRectCallout">
            <a:avLst>
              <a:gd name="adj1" fmla="val 19164"/>
              <a:gd name="adj2" fmla="val -12952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5643570" y="4786322"/>
            <a:ext cx="85725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43050"/>
            <a:ext cx="91440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929454" y="5214950"/>
            <a:ext cx="1714512" cy="1214446"/>
          </a:xfrm>
          <a:prstGeom prst="wedgeRoundRectCallout">
            <a:avLst>
              <a:gd name="adj1" fmla="val 9038"/>
              <a:gd name="adj2" fmla="val -9807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点击保存并公示后，状态变为已公示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7643834" y="4214818"/>
            <a:ext cx="50006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43050"/>
            <a:ext cx="91440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143372" y="5572140"/>
            <a:ext cx="1643074" cy="714380"/>
          </a:xfrm>
          <a:prstGeom prst="wedgeRoundRectCallout">
            <a:avLst>
              <a:gd name="adj1" fmla="val 16787"/>
              <a:gd name="adj2" fmla="val -111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填写的信息可以预览打印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643438" y="4714884"/>
            <a:ext cx="1000132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809750"/>
            <a:ext cx="9144000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500430" y="5500702"/>
            <a:ext cx="1643074" cy="714380"/>
          </a:xfrm>
          <a:prstGeom prst="wedgeRoundRectCallout">
            <a:avLst>
              <a:gd name="adj1" fmla="val 16787"/>
              <a:gd name="adj2" fmla="val -111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点击打印即可打印信息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071934" y="4429132"/>
            <a:ext cx="928694" cy="5715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57350"/>
            <a:ext cx="9144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286116" y="5072074"/>
            <a:ext cx="1428760" cy="714380"/>
          </a:xfrm>
          <a:prstGeom prst="wedgeRoundRectCallout">
            <a:avLst>
              <a:gd name="adj1" fmla="val 16787"/>
              <a:gd name="adj2" fmla="val -111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3786182" y="4143380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57350"/>
            <a:ext cx="91440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286116" y="5072074"/>
            <a:ext cx="1428760" cy="714380"/>
          </a:xfrm>
          <a:prstGeom prst="wedgeRoundRectCallout">
            <a:avLst>
              <a:gd name="adj1" fmla="val 16787"/>
              <a:gd name="adj2" fmla="val -111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3786182" y="4143380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90489" y="1142984"/>
            <a:ext cx="8839229" cy="56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286116" y="5072074"/>
            <a:ext cx="1643074" cy="714380"/>
          </a:xfrm>
          <a:prstGeom prst="wedgeRoundRectCallout">
            <a:avLst>
              <a:gd name="adj1" fmla="val 38660"/>
              <a:gd name="adj2" fmla="val -1110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572000" y="4143380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572385" y="6188710"/>
          <a:ext cx="41751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72385" y="6188710"/>
                        <a:ext cx="417512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34" y="1073135"/>
            <a:ext cx="8272488" cy="578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357950" y="857232"/>
            <a:ext cx="2428892" cy="1571636"/>
          </a:xfrm>
          <a:prstGeom prst="wedgeRoundRectCallout">
            <a:avLst>
              <a:gd name="adj1" fmla="val 10443"/>
              <a:gd name="adj2" fmla="val 7784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添加的行政处罚信息状态为未公示，未公示的行政处罚可以修改、删除，已公示的只能修改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7358082" y="2928934"/>
            <a:ext cx="1143008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548890" y="6165215"/>
          <a:ext cx="4175125" cy="692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48890" y="6165215"/>
                        <a:ext cx="4175125" cy="6927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联络员备案及变更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714348" y="1785926"/>
            <a:ext cx="33575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2.1 </a:t>
            </a:r>
            <a:r>
              <a:rPr lang="zh-CN" altLang="en-US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联络员备案</a:t>
            </a:r>
            <a:endParaRPr lang="zh-CN" altLang="en-US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714348" y="3429000"/>
            <a:ext cx="335758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defRPr/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2.2 </a:t>
            </a:r>
            <a:r>
              <a:rPr lang="zh-CN" altLang="en-US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联络员变更</a:t>
            </a:r>
            <a:endParaRPr lang="zh-CN" altLang="en-US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000100" y="2428868"/>
            <a:ext cx="600079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zh-CN" altLang="en-US" sz="22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首次登录时，需要在网上注册联络员信息。</a:t>
            </a:r>
            <a:endParaRPr lang="zh-CN" altLang="en-US" sz="2200" b="1" dirty="0" smtClean="0">
              <a:solidFill>
                <a:srgbClr val="1B417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000100" y="4000504"/>
            <a:ext cx="600079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2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  联络员发生变化时，可在网上变更联络员登录信息。</a:t>
            </a:r>
            <a:endParaRPr lang="zh-CN" altLang="en-US" sz="2200" b="1" dirty="0" smtClean="0">
              <a:solidFill>
                <a:srgbClr val="1B417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34" y="1073135"/>
            <a:ext cx="8272488" cy="578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786314" y="5000636"/>
            <a:ext cx="1857388" cy="500066"/>
          </a:xfrm>
          <a:prstGeom prst="wedgeRoundRectCallout">
            <a:avLst>
              <a:gd name="adj1" fmla="val 14709"/>
              <a:gd name="adj2" fmla="val -7551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5572132" y="4357694"/>
            <a:ext cx="85725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84120" y="6182360"/>
          <a:ext cx="4175125" cy="675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120" y="6182360"/>
                        <a:ext cx="4175125" cy="6756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35034"/>
            <a:ext cx="9001156" cy="582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000892" y="1571612"/>
            <a:ext cx="1857388" cy="928694"/>
          </a:xfrm>
          <a:prstGeom prst="wedgeRoundRectCallout">
            <a:avLst>
              <a:gd name="adj1" fmla="val -21435"/>
              <a:gd name="adj2" fmla="val 9559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点击保存并公示后，状态变为已公示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7500958" y="3071810"/>
            <a:ext cx="571504" cy="2143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537460" y="6280150"/>
          <a:ext cx="4175125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7460" y="6280150"/>
                        <a:ext cx="4175125" cy="577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35034"/>
            <a:ext cx="9001156" cy="582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857620" y="5143512"/>
            <a:ext cx="1857388" cy="785818"/>
          </a:xfrm>
          <a:prstGeom prst="wedgeRoundRectCallout">
            <a:avLst>
              <a:gd name="adj1" fmla="val 26550"/>
              <a:gd name="adj2" fmla="val -843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添加的信息可以预览打印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643438" y="4429132"/>
            <a:ext cx="1000132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84120" y="6279515"/>
          <a:ext cx="4175125" cy="5784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120" y="6279515"/>
                        <a:ext cx="4175125" cy="5784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214438"/>
            <a:ext cx="914400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行政处罚信息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143240" y="5929330"/>
            <a:ext cx="1857388" cy="785818"/>
          </a:xfrm>
          <a:prstGeom prst="wedgeRoundRectCallout">
            <a:avLst>
              <a:gd name="adj1" fmla="val 26550"/>
              <a:gd name="adj2" fmla="val -8433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点击打印即可打印信息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000496" y="5000636"/>
            <a:ext cx="1071570" cy="500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4282" y="1006459"/>
            <a:ext cx="8572110" cy="585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查看公示结果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1714480" y="3500438"/>
            <a:ext cx="200026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42910" y="4643446"/>
            <a:ext cx="2500330" cy="1285884"/>
          </a:xfrm>
          <a:prstGeom prst="wedgeRoundRectCallout">
            <a:avLst>
              <a:gd name="adj1" fmla="val 37676"/>
              <a:gd name="adj2" fmla="val -10649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在公示系统首页，输入企业注册号或者名称、后者统一代码查询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581275" y="6332855"/>
          <a:ext cx="4175125" cy="5251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81275" y="6332855"/>
                        <a:ext cx="4175125" cy="5251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357298"/>
            <a:ext cx="9144000" cy="533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查看公示结果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3500430" y="5214950"/>
            <a:ext cx="200026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643042" y="5857892"/>
            <a:ext cx="2428892" cy="571504"/>
          </a:xfrm>
          <a:prstGeom prst="wedgeRoundRectCallout">
            <a:avLst>
              <a:gd name="adj1" fmla="val 36156"/>
              <a:gd name="adj2" fmla="val -8839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拖动滑块到制定位置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100138"/>
            <a:ext cx="9144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查看公示结果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428596" y="3286124"/>
            <a:ext cx="200026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85720" y="4357694"/>
            <a:ext cx="2428892" cy="785818"/>
          </a:xfrm>
          <a:prstGeom prst="wedgeRoundRectCallout">
            <a:avLst>
              <a:gd name="adj1" fmla="val 4915"/>
              <a:gd name="adj2" fmla="val -12637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点击企业名称进入详情页面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767330" y="4890135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67330" y="4890135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06" y="1000108"/>
            <a:ext cx="9001156" cy="57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查看公示结果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072198" y="2071678"/>
            <a:ext cx="2428892" cy="571504"/>
          </a:xfrm>
          <a:prstGeom prst="wedgeRoundRectCallout">
            <a:avLst>
              <a:gd name="adj1" fmla="val -20818"/>
              <a:gd name="adj2" fmla="val 14262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下拉找到企业自行公示的信息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39743" y="928670"/>
            <a:ext cx="8618537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查看公示结果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500826" y="1000108"/>
            <a:ext cx="2428892" cy="1071570"/>
          </a:xfrm>
          <a:prstGeom prst="wedgeRoundRectCallout">
            <a:avLst>
              <a:gd name="adj1" fmla="val -39404"/>
              <a:gd name="adj2" fmla="val 9563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以下是企业自行公告的信息，点击查看，即可查看详情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/>
          <p:nvPr/>
        </p:nvGraphicFramePr>
        <p:xfrm>
          <a:off x="1029970" y="1006475"/>
          <a:ext cx="7225665" cy="53365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7219950" imgH="6829425" progId="Paint.Picture">
                  <p:embed/>
                </p:oleObj>
              </mc:Choice>
              <mc:Fallback>
                <p:oleObj name="" r:id="rId1" imgW="7219950" imgH="68294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029970" y="1006475"/>
                        <a:ext cx="7225665" cy="533654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业务电话查看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对象 6"/>
          <p:cNvGraphicFramePr/>
          <p:nvPr/>
        </p:nvGraphicFramePr>
        <p:xfrm>
          <a:off x="2722880" y="5720715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2880" y="5720715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41930" y="5499749"/>
            <a:ext cx="2428892" cy="1214446"/>
          </a:xfrm>
          <a:prstGeom prst="wedgeRoundRectCallout">
            <a:avLst>
              <a:gd name="adj1" fmla="val 79731"/>
              <a:gd name="adj2" fmla="val 2650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在系统任何一个页面，下方均有点击业务咨询与技术支持联系方式，点击查看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810635" y="6160135"/>
            <a:ext cx="2000250" cy="262890"/>
          </a:xfrm>
          <a:prstGeom prst="roundRect">
            <a:avLst>
              <a:gd name="adj" fmla="val 3623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/>
          <p:cNvGraphicFramePr/>
          <p:nvPr/>
        </p:nvGraphicFramePr>
        <p:xfrm>
          <a:off x="115570" y="874395"/>
          <a:ext cx="8912860" cy="5769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11334115" imgH="8372475" progId="Paint.Picture">
                  <p:embed/>
                </p:oleObj>
              </mc:Choice>
              <mc:Fallback>
                <p:oleObj name="" r:id="rId1" imgW="11334115" imgH="83724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5570" y="874395"/>
                        <a:ext cx="8912860" cy="5769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联络员备案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4082089" y="2980062"/>
            <a:ext cx="1285884" cy="13573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073438" y="4710130"/>
            <a:ext cx="2643174" cy="714356"/>
          </a:xfrm>
          <a:prstGeom prst="wedgeRoundRectCallout">
            <a:avLst>
              <a:gd name="adj1" fmla="val 62402"/>
              <a:gd name="adj2" fmla="val -1095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企业信息填报进入到联络员登录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3055" y="857250"/>
            <a:ext cx="8518525" cy="60229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业务电话查看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858203" y="857233"/>
            <a:ext cx="2571768" cy="928694"/>
          </a:xfrm>
          <a:prstGeom prst="wedgeRoundRectCallout">
            <a:avLst>
              <a:gd name="adj1" fmla="val -20704"/>
              <a:gd name="adj2" fmla="val 11290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业务咨询请拨打业务部门电话，系统操作问题，请拨打技术支持电话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业务电话查看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4030" y="883920"/>
            <a:ext cx="8437880" cy="5899785"/>
          </a:xfrm>
          <a:prstGeom prst="rect">
            <a:avLst/>
          </a:prstGeom>
        </p:spPr>
      </p:pic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5.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业务电话查看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0235" y="864235"/>
            <a:ext cx="7923530" cy="5906770"/>
          </a:xfrm>
          <a:prstGeom prst="rect">
            <a:avLst/>
          </a:prstGeom>
        </p:spPr>
      </p:pic>
      <p:pic>
        <p:nvPicPr>
          <p:cNvPr id="4" name="图片 3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295" y="2540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zh-CN" altLang="en-US" b="1"/>
              <a:t>关注      </a:t>
            </a:r>
            <a:r>
              <a:rPr lang="zh-CN" altLang="en-US" b="1">
                <a:sym typeface="+mn-ea"/>
              </a:rPr>
              <a:t>微信公众号</a:t>
            </a:r>
            <a:endParaRPr lang="zh-CN" altLang="en-US" b="1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>
                <a:sym typeface="+mn-ea"/>
              </a:rPr>
              <a:t>          </a:t>
            </a:r>
            <a:r>
              <a:rPr lang="zh-CN" altLang="en-US" sz="4400" b="1">
                <a:sym typeface="+mn-ea"/>
              </a:rPr>
              <a:t>宁夏市场监管助企行</a:t>
            </a:r>
            <a:endParaRPr lang="zh-CN" altLang="en-US" sz="3200" b="1"/>
          </a:p>
          <a:p>
            <a:endParaRPr lang="zh-CN" altLang="en-US"/>
          </a:p>
          <a:p>
            <a:r>
              <a:rPr lang="zh-CN" altLang="en-US"/>
              <a:t>  </a:t>
            </a:r>
            <a:r>
              <a:rPr lang="en-US" altLang="zh-CN"/>
              <a:t>1</a:t>
            </a:r>
            <a:r>
              <a:rPr lang="zh-CN" altLang="en-US"/>
              <a:t>、了解年报信息</a:t>
            </a:r>
            <a:r>
              <a:rPr lang="zh-CN" altLang="en-US" sz="1800"/>
              <a:t>（如：</a:t>
            </a:r>
            <a:r>
              <a:rPr lang="en-US" altLang="zh-CN" sz="1800"/>
              <a:t>“</a:t>
            </a:r>
            <a:r>
              <a:rPr lang="zh-CN" altLang="en-US" sz="1800"/>
              <a:t>双随机</a:t>
            </a:r>
            <a:r>
              <a:rPr lang="en-US" altLang="zh-CN" sz="1800"/>
              <a:t>”</a:t>
            </a:r>
            <a:r>
              <a:rPr lang="zh-CN" altLang="en-US" sz="1800"/>
              <a:t>抽查企业名单）</a:t>
            </a:r>
            <a:endParaRPr lang="zh-CN" altLang="en-US"/>
          </a:p>
          <a:p>
            <a:r>
              <a:rPr lang="zh-CN" altLang="en-US"/>
              <a:t>  </a:t>
            </a:r>
            <a:r>
              <a:rPr lang="en-US" altLang="zh-CN"/>
              <a:t>2</a:t>
            </a:r>
            <a:r>
              <a:rPr lang="zh-CN" altLang="en-US"/>
              <a:t>、了解市场监管部门业务信息</a:t>
            </a:r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1770" y="426085"/>
            <a:ext cx="821690" cy="793115"/>
          </a:xfrm>
          <a:prstGeom prst="rect">
            <a:avLst/>
          </a:prstGeom>
        </p:spPr>
      </p:pic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675" y="1844040"/>
            <a:ext cx="1473835" cy="1468120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2786050" y="2714620"/>
            <a:ext cx="3531737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6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谢   谢！</a:t>
            </a:r>
            <a:endParaRPr lang="zh-CN" altLang="en-US" sz="6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图片 3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02295" y="2540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对象 4"/>
          <p:cNvGraphicFramePr/>
          <p:nvPr/>
        </p:nvGraphicFramePr>
        <p:xfrm>
          <a:off x="143510" y="1188720"/>
          <a:ext cx="885634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10096500" imgH="6219825" progId="Paint.Picture">
                  <p:embed/>
                </p:oleObj>
              </mc:Choice>
              <mc:Fallback>
                <p:oleObj name="" r:id="rId1" imgW="10096500" imgH="621982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43510" y="1188720"/>
                        <a:ext cx="8856345" cy="525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联络员备案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4032563" y="6089031"/>
            <a:ext cx="128588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54935" y="4953326"/>
            <a:ext cx="2428892" cy="714380"/>
          </a:xfrm>
          <a:prstGeom prst="wedgeRoundRectCallout">
            <a:avLst>
              <a:gd name="adj1" fmla="val 92901"/>
              <a:gd name="adj2" fmla="val 11079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点击企业联络员注册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/>
          <p:nvPr/>
        </p:nvGraphicFramePr>
        <p:xfrm>
          <a:off x="388620" y="894080"/>
          <a:ext cx="8613775" cy="58108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229850" imgH="7562850" progId="Paint.Picture">
                  <p:embed/>
                </p:oleObj>
              </mc:Choice>
              <mc:Fallback>
                <p:oleObj name="" r:id="rId1" imgW="10229850" imgH="756285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88620" y="894080"/>
                        <a:ext cx="8613775" cy="58108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联络员备案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99129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4266245" y="6051887"/>
            <a:ext cx="128588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774673" y="5695015"/>
            <a:ext cx="2571768" cy="714380"/>
          </a:xfrm>
          <a:prstGeom prst="wedgeRoundRectCallout">
            <a:avLst>
              <a:gd name="adj1" fmla="val 85436"/>
              <a:gd name="adj2" fmla="val 1520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填写信息后，点击保存，即可完成联络员申报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联络员变更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57232"/>
            <a:ext cx="9123385" cy="6199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圆角矩形 15"/>
          <p:cNvSpPr/>
          <p:nvPr/>
        </p:nvSpPr>
        <p:spPr>
          <a:xfrm>
            <a:off x="3357554" y="4429132"/>
            <a:ext cx="1285884" cy="13573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57158" y="5929330"/>
            <a:ext cx="2643174" cy="714356"/>
          </a:xfrm>
          <a:prstGeom prst="wedgeRoundRectCallout">
            <a:avLst>
              <a:gd name="adj1" fmla="val 62402"/>
              <a:gd name="adj2" fmla="val -1095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企业信息填报进入到联络员登录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/>
          <p:nvPr/>
        </p:nvGraphicFramePr>
        <p:xfrm>
          <a:off x="186690" y="882015"/>
          <a:ext cx="8876030" cy="556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125075" imgH="6362700" progId="Paint.Picture">
                  <p:embed/>
                </p:oleObj>
              </mc:Choice>
              <mc:Fallback>
                <p:oleObj name="" r:id="rId1" imgW="10125075" imgH="63627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86690" y="882015"/>
                        <a:ext cx="8876030" cy="5565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联络员变更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6732920" y="5872496"/>
            <a:ext cx="128588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7072298" y="4184019"/>
            <a:ext cx="2071702" cy="785794"/>
          </a:xfrm>
          <a:prstGeom prst="wedgeRoundRectCallout">
            <a:avLst>
              <a:gd name="adj1" fmla="val -36474"/>
              <a:gd name="adj2" fmla="val 15908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点击企业联络员变更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/>
          <p:nvPr/>
        </p:nvGraphicFramePr>
        <p:xfrm>
          <a:off x="428625" y="904240"/>
          <a:ext cx="8184515" cy="58115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048875" imgH="7848600" progId="Paint.Picture">
                  <p:embed/>
                </p:oleObj>
              </mc:Choice>
              <mc:Fallback>
                <p:oleObj name="" r:id="rId1" imgW="10048875" imgH="78486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28625" y="904240"/>
                        <a:ext cx="8184515" cy="58115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2.2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联络员变更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圆角矩形 9"/>
          <p:cNvSpPr/>
          <p:nvPr/>
        </p:nvSpPr>
        <p:spPr>
          <a:xfrm>
            <a:off x="4186555" y="5902325"/>
            <a:ext cx="1208405" cy="30797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80031" y="5350209"/>
            <a:ext cx="2428892" cy="928694"/>
          </a:xfrm>
          <a:prstGeom prst="wedgeRoundRectCallout">
            <a:avLst>
              <a:gd name="adj1" fmla="val 102315"/>
              <a:gd name="adj2" fmla="val 1200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填写完成后，点击保存，即可完成联络员变更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标题 1"/>
          <p:cNvSpPr txBox="1"/>
          <p:nvPr/>
        </p:nvSpPr>
        <p:spPr>
          <a:xfrm>
            <a:off x="428596" y="3000372"/>
            <a:ext cx="7786710" cy="57148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11" name="标题 1"/>
          <p:cNvSpPr txBox="1"/>
          <p:nvPr/>
        </p:nvSpPr>
        <p:spPr>
          <a:xfrm>
            <a:off x="1000100" y="2285992"/>
            <a:ext cx="7000924" cy="2000264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说明：</a:t>
            </a:r>
            <a:endParaRPr kumimoji="0" lang="en-US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1.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每年年报时间为：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月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日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~6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月</a:t>
            </a: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30</a:t>
            </a:r>
            <a:r>
              <a:rPr kumimoji="0" lang="zh-CN" alt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日，年报时间内，可上报上一年度的年度报告。</a:t>
            </a:r>
            <a:endParaRPr kumimoji="0" lang="en-US" altLang="zh-CN" sz="2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标题 1"/>
          <p:cNvSpPr txBox="1"/>
          <p:nvPr/>
        </p:nvSpPr>
        <p:spPr>
          <a:xfrm>
            <a:off x="571500" y="1285875"/>
            <a:ext cx="7787005" cy="3679825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3. 1 </a:t>
            </a:r>
            <a:r>
              <a:rPr lang="zh-CN" altLang="en-US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年度报告填写操作步骤</a:t>
            </a: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  <a:p>
            <a:pPr>
              <a:spcBef>
                <a:spcPct val="0"/>
              </a:spcBef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3. 2 </a:t>
            </a:r>
            <a:r>
              <a:rPr lang="zh-CN" altLang="en-US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年度报告提交后如何修改</a:t>
            </a: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spcBef>
                <a:spcPct val="0"/>
              </a:spcBef>
            </a:pP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0"/>
              </a:spcBef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3.3 </a:t>
            </a:r>
            <a:r>
              <a:rPr lang="zh-CN" altLang="en-US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年度报告提交后查看是否提交成功</a:t>
            </a: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0"/>
              </a:spcBef>
            </a:pP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0"/>
              </a:spcBef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3. 4 </a:t>
            </a:r>
            <a:r>
              <a:rPr lang="zh-CN" altLang="en-US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如何打印年度报告</a:t>
            </a: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lvl="0">
              <a:spcBef>
                <a:spcPct val="0"/>
              </a:spcBef>
            </a:pPr>
            <a:r>
              <a:rPr lang="en-US" altLang="zh-CN" sz="2600" b="1" dirty="0" smtClean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</a:t>
            </a:r>
            <a:endParaRPr lang="en-US" altLang="zh-CN" sz="2600" b="1" dirty="0" smtClean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标题 1"/>
          <p:cNvSpPr txBox="1"/>
          <p:nvPr/>
        </p:nvSpPr>
        <p:spPr>
          <a:xfrm>
            <a:off x="428596" y="3000372"/>
            <a:ext cx="7786710" cy="57148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600" b="1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2844" y="142852"/>
            <a:ext cx="1428728" cy="571480"/>
          </a:xfrm>
        </p:spPr>
        <p:txBody>
          <a:bodyPr>
            <a:noAutofit/>
          </a:bodyPr>
          <a:lstStyle/>
          <a:p>
            <a:r>
              <a:rPr lang="zh-CN" altLang="en-US" sz="3600" b="1" dirty="0" smtClean="0">
                <a:latin typeface="方正小标宋简体" pitchFamily="65" charset="-122"/>
                <a:ea typeface="汉鼎简中黑" pitchFamily="49" charset="-122"/>
              </a:rPr>
              <a:t>目录</a:t>
            </a:r>
            <a:endParaRPr lang="zh-CN" altLang="en-US" sz="3600" b="1" dirty="0">
              <a:latin typeface="方正小标宋简体" pitchFamily="65" charset="-122"/>
              <a:ea typeface="汉鼎简中黑" pitchFamily="49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43"/>
          <p:cNvGrpSpPr/>
          <p:nvPr/>
        </p:nvGrpSpPr>
        <p:grpSpPr bwMode="auto">
          <a:xfrm>
            <a:off x="1403648" y="1285860"/>
            <a:ext cx="5811558" cy="928694"/>
            <a:chOff x="1403667" y="1052719"/>
            <a:chExt cx="5811558" cy="1076325"/>
          </a:xfrm>
          <a:solidFill>
            <a:schemeClr val="accent1">
              <a:lumMod val="75000"/>
            </a:schemeClr>
          </a:solidFill>
        </p:grpSpPr>
        <p:sp>
          <p:nvSpPr>
            <p:cNvPr id="10" name="AutoShape 5"/>
            <p:cNvSpPr>
              <a:spLocks noChangeArrowheads="1"/>
            </p:cNvSpPr>
            <p:nvPr/>
          </p:nvSpPr>
          <p:spPr bwMode="gray">
            <a:xfrm>
              <a:off x="1907723" y="1258871"/>
              <a:ext cx="5307012" cy="71755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1" name="AutoShape 6"/>
            <p:cNvSpPr>
              <a:spLocks noChangeArrowheads="1"/>
            </p:cNvSpPr>
            <p:nvPr/>
          </p:nvSpPr>
          <p:spPr bwMode="gray">
            <a:xfrm>
              <a:off x="1403667" y="1052719"/>
              <a:ext cx="837893" cy="1076325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Text Box 7"/>
            <p:cNvSpPr txBox="1">
              <a:spLocks noChangeArrowheads="1"/>
            </p:cNvSpPr>
            <p:nvPr/>
          </p:nvSpPr>
          <p:spPr bwMode="gray">
            <a:xfrm>
              <a:off x="2326771" y="1383142"/>
              <a:ext cx="4888454" cy="39746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国家企业信用信息公示系统</a:t>
              </a:r>
              <a:r>
                <a:rPr lang="en-US" altLang="zh-CN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(</a:t>
              </a: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宁夏</a:t>
              </a:r>
              <a:r>
                <a:rPr lang="en-US" altLang="zh-CN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)</a:t>
              </a: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进入途径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Text Box 8"/>
            <p:cNvSpPr txBox="1">
              <a:spLocks noChangeArrowheads="1"/>
            </p:cNvSpPr>
            <p:nvPr/>
          </p:nvSpPr>
          <p:spPr bwMode="gray">
            <a:xfrm>
              <a:off x="1663813" y="1354128"/>
              <a:ext cx="365806" cy="46166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algn="ctr">
                <a:buClrTx/>
                <a:buSzTx/>
                <a:buFontTx/>
                <a:buNone/>
              </a:pP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43"/>
          <p:cNvGrpSpPr/>
          <p:nvPr/>
        </p:nvGrpSpPr>
        <p:grpSpPr bwMode="auto">
          <a:xfrm>
            <a:off x="1404138" y="2357430"/>
            <a:ext cx="5811068" cy="857256"/>
            <a:chOff x="1403667" y="1052719"/>
            <a:chExt cx="5811068" cy="1076325"/>
          </a:xfrm>
          <a:solidFill>
            <a:schemeClr val="accent1">
              <a:lumMod val="75000"/>
            </a:schemeClr>
          </a:solidFill>
        </p:grpSpPr>
        <p:sp>
          <p:nvSpPr>
            <p:cNvPr id="15" name="AutoShape 5"/>
            <p:cNvSpPr>
              <a:spLocks noChangeArrowheads="1"/>
            </p:cNvSpPr>
            <p:nvPr/>
          </p:nvSpPr>
          <p:spPr bwMode="gray">
            <a:xfrm>
              <a:off x="1907723" y="1258871"/>
              <a:ext cx="5307012" cy="71755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AutoShape 6"/>
            <p:cNvSpPr>
              <a:spLocks noChangeArrowheads="1"/>
            </p:cNvSpPr>
            <p:nvPr/>
          </p:nvSpPr>
          <p:spPr bwMode="gray">
            <a:xfrm>
              <a:off x="1403667" y="1052719"/>
              <a:ext cx="837893" cy="1076325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gray">
            <a:xfrm>
              <a:off x="2326771" y="1383142"/>
              <a:ext cx="4189464" cy="4346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联络员备案及变更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Text Box 8"/>
            <p:cNvSpPr txBox="1">
              <a:spLocks noChangeArrowheads="1"/>
            </p:cNvSpPr>
            <p:nvPr/>
          </p:nvSpPr>
          <p:spPr bwMode="gray">
            <a:xfrm>
              <a:off x="1642571" y="1288379"/>
              <a:ext cx="365805" cy="5432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algn="ctr">
                <a:buClrTx/>
                <a:buSzTx/>
                <a:buFontTx/>
                <a:buNone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43"/>
          <p:cNvGrpSpPr/>
          <p:nvPr/>
        </p:nvGrpSpPr>
        <p:grpSpPr bwMode="auto">
          <a:xfrm>
            <a:off x="1428728" y="3357562"/>
            <a:ext cx="5811068" cy="857256"/>
            <a:chOff x="1403667" y="1052719"/>
            <a:chExt cx="5811068" cy="1076325"/>
          </a:xfrm>
          <a:solidFill>
            <a:schemeClr val="accent1">
              <a:lumMod val="75000"/>
            </a:schemeClr>
          </a:solidFill>
        </p:grpSpPr>
        <p:sp>
          <p:nvSpPr>
            <p:cNvPr id="20" name="AutoShape 5"/>
            <p:cNvSpPr>
              <a:spLocks noChangeArrowheads="1"/>
            </p:cNvSpPr>
            <p:nvPr/>
          </p:nvSpPr>
          <p:spPr bwMode="gray">
            <a:xfrm>
              <a:off x="1907723" y="1258871"/>
              <a:ext cx="5307012" cy="71755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AutoShape 6"/>
            <p:cNvSpPr>
              <a:spLocks noChangeArrowheads="1"/>
            </p:cNvSpPr>
            <p:nvPr/>
          </p:nvSpPr>
          <p:spPr bwMode="gray">
            <a:xfrm>
              <a:off x="1403667" y="1052719"/>
              <a:ext cx="837893" cy="1076325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gray">
            <a:xfrm>
              <a:off x="2326771" y="1383142"/>
              <a:ext cx="4189464" cy="43462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年度报告填写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Text Box 8"/>
            <p:cNvSpPr txBox="1">
              <a:spLocks noChangeArrowheads="1"/>
            </p:cNvSpPr>
            <p:nvPr/>
          </p:nvSpPr>
          <p:spPr bwMode="gray">
            <a:xfrm>
              <a:off x="1617981" y="1333568"/>
              <a:ext cx="357190" cy="543276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algn="ctr">
                <a:buClrTx/>
                <a:buSzTx/>
                <a:buFontTx/>
                <a:buNone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43"/>
          <p:cNvGrpSpPr/>
          <p:nvPr/>
        </p:nvGrpSpPr>
        <p:grpSpPr bwMode="auto">
          <a:xfrm>
            <a:off x="1428728" y="4357694"/>
            <a:ext cx="5811068" cy="928694"/>
            <a:chOff x="1403667" y="1052719"/>
            <a:chExt cx="5811068" cy="1076325"/>
          </a:xfrm>
          <a:solidFill>
            <a:schemeClr val="accent1">
              <a:lumMod val="75000"/>
            </a:schemeClr>
          </a:solidFill>
        </p:grpSpPr>
        <p:sp>
          <p:nvSpPr>
            <p:cNvPr id="25" name="AutoShape 5"/>
            <p:cNvSpPr>
              <a:spLocks noChangeArrowheads="1"/>
            </p:cNvSpPr>
            <p:nvPr/>
          </p:nvSpPr>
          <p:spPr bwMode="gray">
            <a:xfrm>
              <a:off x="1907723" y="1258871"/>
              <a:ext cx="5307012" cy="71755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AutoShape 6"/>
            <p:cNvSpPr>
              <a:spLocks noChangeArrowheads="1"/>
            </p:cNvSpPr>
            <p:nvPr/>
          </p:nvSpPr>
          <p:spPr bwMode="gray">
            <a:xfrm>
              <a:off x="1403667" y="1052719"/>
              <a:ext cx="837893" cy="1076325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Text Box 7"/>
            <p:cNvSpPr txBox="1">
              <a:spLocks noChangeArrowheads="1"/>
            </p:cNvSpPr>
            <p:nvPr/>
          </p:nvSpPr>
          <p:spPr bwMode="gray">
            <a:xfrm>
              <a:off x="2326771" y="1383141"/>
              <a:ext cx="4189464" cy="4280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其他自行公告信息填报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 Box 8"/>
            <p:cNvSpPr txBox="1">
              <a:spLocks noChangeArrowheads="1"/>
            </p:cNvSpPr>
            <p:nvPr/>
          </p:nvSpPr>
          <p:spPr bwMode="gray">
            <a:xfrm>
              <a:off x="1689419" y="1383895"/>
              <a:ext cx="268761" cy="5350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algn="ctr">
                <a:buClrTx/>
                <a:buSzTx/>
                <a:buNone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43"/>
          <p:cNvGrpSpPr/>
          <p:nvPr/>
        </p:nvGrpSpPr>
        <p:grpSpPr bwMode="auto">
          <a:xfrm>
            <a:off x="1428728" y="5429264"/>
            <a:ext cx="5811068" cy="928694"/>
            <a:chOff x="1403667" y="1052719"/>
            <a:chExt cx="5811068" cy="1076325"/>
          </a:xfrm>
          <a:solidFill>
            <a:schemeClr val="accent1">
              <a:lumMod val="75000"/>
            </a:schemeClr>
          </a:solidFill>
        </p:grpSpPr>
        <p:sp>
          <p:nvSpPr>
            <p:cNvPr id="30" name="AutoShape 5"/>
            <p:cNvSpPr>
              <a:spLocks noChangeArrowheads="1"/>
            </p:cNvSpPr>
            <p:nvPr/>
          </p:nvSpPr>
          <p:spPr bwMode="gray">
            <a:xfrm>
              <a:off x="1907723" y="1258871"/>
              <a:ext cx="5307012" cy="717550"/>
            </a:xfrm>
            <a:prstGeom prst="roundRect">
              <a:avLst>
                <a:gd name="adj" fmla="val 16667"/>
              </a:avLst>
            </a:prstGeom>
            <a:grpFill/>
            <a:ln w="12700" algn="ctr">
              <a:solidFill>
                <a:schemeClr val="bg1"/>
              </a:solidFill>
              <a:rou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AutoShape 6"/>
            <p:cNvSpPr>
              <a:spLocks noChangeArrowheads="1"/>
            </p:cNvSpPr>
            <p:nvPr/>
          </p:nvSpPr>
          <p:spPr bwMode="gray">
            <a:xfrm>
              <a:off x="1403667" y="1052719"/>
              <a:ext cx="837893" cy="1076325"/>
            </a:xfrm>
            <a:prstGeom prst="diamond">
              <a:avLst/>
            </a:prstGeom>
            <a:grpFill/>
            <a:ln w="25400" algn="ctr">
              <a:solidFill>
                <a:schemeClr val="bg1"/>
              </a:solidFill>
              <a:miter lim="800000"/>
            </a:ln>
          </p:spPr>
          <p:txBody>
            <a:bodyPr wrap="none" anchor="ctr"/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eaLnBrk="1" hangingPunct="1">
                <a:buClrTx/>
                <a:buSzTx/>
                <a:buFontTx/>
                <a:buNone/>
              </a:pPr>
              <a:endParaRPr lang="zh-CN" altLang="en-US" sz="18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2" name="Text Box 7"/>
            <p:cNvSpPr txBox="1">
              <a:spLocks noChangeArrowheads="1"/>
            </p:cNvSpPr>
            <p:nvPr/>
          </p:nvSpPr>
          <p:spPr bwMode="gray">
            <a:xfrm>
              <a:off x="2326771" y="1383141"/>
              <a:ext cx="4189464" cy="42804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>
                <a:buClrTx/>
                <a:buSzTx/>
                <a:buFontTx/>
                <a:buNone/>
              </a:pPr>
              <a:r>
                <a:rPr lang="zh-CN" altLang="en-US" sz="18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业务电话查看</a:t>
              </a:r>
              <a:endParaRPr lang="zh-CN" altLang="en-US" sz="1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Text Box 8"/>
            <p:cNvSpPr txBox="1">
              <a:spLocks noChangeArrowheads="1"/>
            </p:cNvSpPr>
            <p:nvPr/>
          </p:nvSpPr>
          <p:spPr bwMode="gray">
            <a:xfrm>
              <a:off x="1689419" y="1383895"/>
              <a:ext cx="268761" cy="5350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1pPr>
              <a:lvl2pPr marL="742950" indent="-28575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2pPr>
              <a:lvl3pPr marL="1143000" indent="-228600">
                <a:buClr>
                  <a:srgbClr val="777777"/>
                </a:buClr>
                <a:buSzPct val="85000"/>
                <a:buChar char="•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3pPr>
              <a:lvl4pPr marL="1600200" indent="-228600">
                <a:buClr>
                  <a:srgbClr val="777777"/>
                </a:buClr>
                <a:buSzPct val="85000"/>
                <a:buChar char="–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4pPr>
              <a:lvl5pPr marL="2057400" indent="-228600"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777777"/>
                </a:buClr>
                <a:buSzPct val="85000"/>
                <a:buChar char="»"/>
                <a:defRPr sz="2200">
                  <a:solidFill>
                    <a:schemeClr val="tx1"/>
                  </a:solidFill>
                  <a:latin typeface="Frutiger LT 55 Roman"/>
                  <a:ea typeface="黑体" panose="02010609060101010101" pitchFamily="49" charset="-122"/>
                </a:defRPr>
              </a:lvl9pPr>
            </a:lstStyle>
            <a:p>
              <a:pPr algn="ctr">
                <a:buClrTx/>
                <a:buSzTx/>
                <a:buNone/>
              </a:pPr>
              <a:r>
                <a:rPr lang="en-US" altLang="zh-CN" sz="2400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5</a:t>
              </a:r>
              <a:endParaRPr lang="en-US" altLang="zh-CN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/>
          <p:cNvGraphicFramePr/>
          <p:nvPr/>
        </p:nvGraphicFramePr>
        <p:xfrm>
          <a:off x="115570" y="874395"/>
          <a:ext cx="8912860" cy="5769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1" imgW="11334115" imgH="8372475" progId="Paint.Picture">
                  <p:embed/>
                </p:oleObj>
              </mc:Choice>
              <mc:Fallback>
                <p:oleObj name="" r:id="rId1" imgW="11334115" imgH="83724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15570" y="874395"/>
                        <a:ext cx="8912860" cy="5769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4019859" y="2926722"/>
            <a:ext cx="1285884" cy="135732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020098" y="4709495"/>
            <a:ext cx="2643174" cy="714356"/>
          </a:xfrm>
          <a:prstGeom prst="wedgeRoundRectCallout">
            <a:avLst>
              <a:gd name="adj1" fmla="val 62402"/>
              <a:gd name="adj2" fmla="val -1095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企业信息填报进入到联络员登录</a:t>
            </a: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对象 2"/>
          <p:cNvGraphicFramePr/>
          <p:nvPr/>
        </p:nvGraphicFramePr>
        <p:xfrm>
          <a:off x="458470" y="906145"/>
          <a:ext cx="8227695" cy="5745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086975" imgH="6524625" progId="Paint.Picture">
                  <p:embed/>
                </p:oleObj>
              </mc:Choice>
              <mc:Fallback>
                <p:oleObj name="" r:id="rId1" imgW="10086975" imgH="6524625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458470" y="906145"/>
                        <a:ext cx="8227695" cy="5745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355" y="1113155"/>
            <a:ext cx="9050655" cy="5219065"/>
          </a:xfrm>
          <a:prstGeom prst="rect">
            <a:avLst/>
          </a:prstGeom>
        </p:spPr>
      </p:pic>
      <p:sp>
        <p:nvSpPr>
          <p:cNvPr id="10" name="云形标注 9"/>
          <p:cNvSpPr/>
          <p:nvPr/>
        </p:nvSpPr>
        <p:spPr>
          <a:xfrm>
            <a:off x="5777230" y="1875790"/>
            <a:ext cx="3319780" cy="138112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p>
            <a:pPr algn="ctr"/>
            <a:r>
              <a:rPr lang="zh-CN" altLang="en-US" b="1" spc="-60">
                <a:solidFill>
                  <a:srgbClr val="FF0000"/>
                </a:solidFill>
                <a:uFillTx/>
                <a:sym typeface="+mn-ea"/>
              </a:rPr>
              <a:t>也可通过电子营业执照扫码登录，</a:t>
            </a:r>
            <a:endParaRPr lang="zh-CN" altLang="en-US" b="1" spc="-60">
              <a:solidFill>
                <a:srgbClr val="FF0000"/>
              </a:solidFill>
              <a:uFillTx/>
            </a:endParaRPr>
          </a:p>
          <a:p>
            <a:pPr algn="ctr"/>
            <a:r>
              <a:rPr lang="zh-CN" altLang="en-US" b="1" spc="-60">
                <a:solidFill>
                  <a:srgbClr val="FF0000"/>
                </a:solidFill>
                <a:uFillTx/>
                <a:sym typeface="+mn-ea"/>
              </a:rPr>
              <a:t>扫码前需先在小程序中下载</a:t>
            </a:r>
            <a:endParaRPr lang="zh-CN" altLang="en-US" b="1" spc="-60">
              <a:solidFill>
                <a:srgbClr val="FF0000"/>
              </a:solidFill>
              <a:uFillTx/>
            </a:endParaRPr>
          </a:p>
        </p:txBody>
      </p:sp>
      <p:sp>
        <p:nvSpPr>
          <p:cNvPr id="16" name="圆角矩形 15"/>
          <p:cNvSpPr/>
          <p:nvPr/>
        </p:nvSpPr>
        <p:spPr>
          <a:xfrm>
            <a:off x="2424430" y="2404110"/>
            <a:ext cx="1383030" cy="4679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422910" y="1359535"/>
          <a:ext cx="2183130" cy="2106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" name="" r:id="rId2" imgW="2181225" imgH="2105025" progId="Paint.Picture">
                  <p:embed/>
                </p:oleObj>
              </mc:Choice>
              <mc:Fallback>
                <p:oleObj name="" r:id="rId2" imgW="2181225" imgH="2105025" progId="Paint.Picture">
                  <p:embed/>
                  <p:pic>
                    <p:nvPicPr>
                      <p:cNvPr id="0" name="图片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22910" y="1359535"/>
                        <a:ext cx="2183130" cy="21062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/>
          <p:cNvGraphicFramePr/>
          <p:nvPr/>
        </p:nvGraphicFramePr>
        <p:xfrm>
          <a:off x="2801620" y="2886710"/>
          <a:ext cx="5890895" cy="28505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" name="" r:id="rId4" imgW="5886450" imgH="2847975" progId="Paint.Picture">
                  <p:embed/>
                </p:oleObj>
              </mc:Choice>
              <mc:Fallback>
                <p:oleObj name="" r:id="rId4" imgW="5886450" imgH="2847975" progId="Paint.Picture">
                  <p:embed/>
                  <p:pic>
                    <p:nvPicPr>
                      <p:cNvPr id="0" name="图片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01620" y="2886710"/>
                        <a:ext cx="5890895" cy="28505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文本框 10"/>
          <p:cNvSpPr txBox="1"/>
          <p:nvPr/>
        </p:nvSpPr>
        <p:spPr>
          <a:xfrm>
            <a:off x="4615180" y="2212975"/>
            <a:ext cx="44704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法定代表人</a:t>
            </a:r>
            <a:r>
              <a:rPr lang="zh-CN" altLang="en-US" sz="2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注册，授权</a:t>
            </a:r>
            <a:r>
              <a:rPr lang="zh-CN" altLang="en-US" sz="2000" b="1">
                <a:latin typeface="楷体" panose="02010609060101010101" charset="-122"/>
                <a:ea typeface="楷体" panose="02010609060101010101" charset="-122"/>
              </a:rPr>
              <a:t>使用</a:t>
            </a:r>
            <a:endParaRPr lang="zh-CN" altLang="en-US" sz="2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795270" y="1483995"/>
            <a:ext cx="57143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电子营业执照领取：</a:t>
            </a:r>
            <a:r>
              <a:rPr lang="zh-CN" altLang="en-US" sz="2400" b="1">
                <a:solidFill>
                  <a:srgbClr val="0070C0"/>
                </a:solidFill>
              </a:rPr>
              <a:t>微信</a:t>
            </a:r>
            <a:r>
              <a:rPr lang="zh-CN" altLang="en-US" sz="2000" b="1"/>
              <a:t>小程序、</a:t>
            </a:r>
            <a:r>
              <a:rPr lang="zh-CN" altLang="en-US" sz="2400" b="1">
                <a:solidFill>
                  <a:srgbClr val="0070C0"/>
                </a:solidFill>
              </a:rPr>
              <a:t>支付宝</a:t>
            </a:r>
            <a:r>
              <a:rPr lang="zh-CN" altLang="en-US" sz="2000" b="1"/>
              <a:t>小程序</a:t>
            </a:r>
            <a:endParaRPr lang="zh-CN" altLang="en-US" sz="2000" b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/>
          <p:nvPr/>
        </p:nvGraphicFramePr>
        <p:xfrm>
          <a:off x="347345" y="1016000"/>
          <a:ext cx="8287385" cy="56375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134600" imgH="6619875" progId="Paint.Picture">
                  <p:embed/>
                </p:oleObj>
              </mc:Choice>
              <mc:Fallback>
                <p:oleObj name="" r:id="rId1" imgW="10134600" imgH="6619875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347345" y="1016000"/>
                        <a:ext cx="8287385" cy="56375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1107440" y="2553970"/>
            <a:ext cx="1151890" cy="101854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289" y="5086049"/>
            <a:ext cx="2143140" cy="714356"/>
          </a:xfrm>
          <a:prstGeom prst="wedgeRoundRectCallout">
            <a:avLst>
              <a:gd name="adj1" fmla="val -946"/>
              <a:gd name="adj2" fmla="val -29408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点击年度报告填写，填写提交年报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/>
          <p:nvPr/>
        </p:nvGraphicFramePr>
        <p:xfrm>
          <a:off x="220345" y="1241425"/>
          <a:ext cx="8640445" cy="4341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525125" imgH="4371975" progId="Paint.Picture">
                  <p:embed/>
                </p:oleObj>
              </mc:Choice>
              <mc:Fallback>
                <p:oleObj name="" r:id="rId1" imgW="10525125" imgH="4371975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220345" y="1241425"/>
                        <a:ext cx="8640445" cy="4341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1523660" y="2766063"/>
            <a:ext cx="307183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4191957" y="3897958"/>
            <a:ext cx="2071702" cy="928694"/>
          </a:xfrm>
          <a:prstGeom prst="wedgeRoundRectCallout">
            <a:avLst>
              <a:gd name="adj1" fmla="val -72348"/>
              <a:gd name="adj2" fmla="val -1244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选择年报的年份，点击确认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5" name="图片 4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对象 2"/>
          <p:cNvGraphicFramePr/>
          <p:nvPr/>
        </p:nvGraphicFramePr>
        <p:xfrm>
          <a:off x="0" y="834390"/>
          <a:ext cx="5442585" cy="2994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" name="" r:id="rId1" imgW="10125075" imgH="4876800" progId="Paint.Picture">
                  <p:embed/>
                </p:oleObj>
              </mc:Choice>
              <mc:Fallback>
                <p:oleObj name="" r:id="rId1" imgW="10125075" imgH="4876800" progId="Paint.Picture">
                  <p:embed/>
                  <p:pic>
                    <p:nvPicPr>
                      <p:cNvPr id="0" name="图片 3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0" y="834390"/>
                        <a:ext cx="5442585" cy="29946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对象 4"/>
          <p:cNvGraphicFramePr/>
          <p:nvPr/>
        </p:nvGraphicFramePr>
        <p:xfrm>
          <a:off x="2661920" y="2124710"/>
          <a:ext cx="5808980" cy="330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3" imgW="10010775" imgH="4829175" progId="Paint.Picture">
                  <p:embed/>
                </p:oleObj>
              </mc:Choice>
              <mc:Fallback>
                <p:oleObj name="" r:id="rId3" imgW="10010775" imgH="48291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1920" y="2124710"/>
                        <a:ext cx="5808980" cy="3305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endParaRPr lang="en-US" altLang="zh-CN" sz="26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圆角矩形 15"/>
          <p:cNvSpPr/>
          <p:nvPr/>
        </p:nvSpPr>
        <p:spPr>
          <a:xfrm>
            <a:off x="4358640" y="3829050"/>
            <a:ext cx="786130" cy="3346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1475082" y="4017970"/>
            <a:ext cx="2071702" cy="928694"/>
          </a:xfrm>
          <a:prstGeom prst="wedgeRoundRectCallout">
            <a:avLst>
              <a:gd name="adj1" fmla="val 84648"/>
              <a:gd name="adj2" fmla="val -521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下拉右边滑动条，勾选已阅，然后点击确认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358954" y="4449456"/>
            <a:ext cx="1000132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图标S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96934"/>
            <a:ext cx="9144000" cy="586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企业基本信息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71406" y="5429264"/>
            <a:ext cx="2071702" cy="1357298"/>
          </a:xfrm>
          <a:prstGeom prst="wedgeRoundRectCallout">
            <a:avLst>
              <a:gd name="adj1" fmla="val 53360"/>
              <a:gd name="adj2" fmla="val -828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企业基本信息中的这几项勾选，会影响左边菜单页的填写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2285984" y="4357694"/>
            <a:ext cx="5572164" cy="64294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6429388" y="1142984"/>
            <a:ext cx="2071702" cy="1357298"/>
          </a:xfrm>
          <a:prstGeom prst="wedgeRoundRectCallout">
            <a:avLst>
              <a:gd name="adj1" fmla="val -35474"/>
              <a:gd name="adj2" fmla="val 13289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基本信息新增项：企业主营业务活动、女性从业人数、企业控股情况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431" y="933450"/>
            <a:ext cx="9047163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企业基本信息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71406" y="5214950"/>
            <a:ext cx="2214578" cy="1643050"/>
          </a:xfrm>
          <a:prstGeom prst="wedgeRoundRectCallout">
            <a:avLst>
              <a:gd name="adj1" fmla="val -12783"/>
              <a:gd name="adj2" fmla="val -9090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基本信息全部勾选“是”，左边增加了菜单页，如果是勾选否，左边菜单页不会增加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1438" y="1785926"/>
            <a:ext cx="1928794" cy="27146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288" y="1404956"/>
            <a:ext cx="9113837" cy="466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2643174" y="4500570"/>
            <a:ext cx="2143140" cy="785818"/>
          </a:xfrm>
          <a:prstGeom prst="wedgeRoundRectCallout">
            <a:avLst>
              <a:gd name="adj1" fmla="val 40736"/>
              <a:gd name="adj2" fmla="val -12821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点击添加，添加股东信息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500562" y="3286124"/>
            <a:ext cx="1071570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29388" y="3857628"/>
            <a:ext cx="2500330" cy="1785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说明：这里填写的股东出资信息，是截止到年报年度当前的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12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月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31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日，最终的股东出资情况。不是截止填写年报时的股东出资情况。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343150" y="5539105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43150" y="5539105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国家企业信用信息公示系统</a:t>
            </a:r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宁夏</a:t>
            </a:r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进入途径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/>
          <p:cNvSpPr/>
          <p:nvPr/>
        </p:nvSpPr>
        <p:spPr>
          <a:xfrm>
            <a:off x="285720" y="3071810"/>
            <a:ext cx="8429684" cy="4603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</a:rPr>
              <a:t>1.1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</a:rPr>
              <a:t>路径一：通过宁夏回族自治区市场监督管理厅官网进入 </a:t>
            </a:r>
            <a:endParaRPr lang="zh-CN" altLang="en-US" sz="2400" b="1" dirty="0" smtClean="0">
              <a:solidFill>
                <a:srgbClr val="1B417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3036" y="4357694"/>
            <a:ext cx="83582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</a:rPr>
              <a:t>1.2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</a:rPr>
              <a:t>路径二：直接百度搜索国家企业信息信息公示系统进入</a:t>
            </a:r>
            <a:endParaRPr lang="zh-CN" altLang="en-US" sz="2400" b="1" dirty="0" smtClean="0">
              <a:solidFill>
                <a:srgbClr val="1B417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71472" y="1643050"/>
            <a:ext cx="6858048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进入国家企业信用信息公示系统</a:t>
            </a: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宁夏</a:t>
            </a: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  <a:cs typeface="Times New Roman" panose="02020603050405020304" pitchFamily="18" charset="0"/>
              </a:rPr>
              <a:t>，有以下三种途径：</a:t>
            </a:r>
            <a:endParaRPr lang="zh-CN" altLang="en-US" sz="2400" b="1" dirty="0" smtClean="0">
              <a:solidFill>
                <a:srgbClr val="1B417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93036" y="5526729"/>
            <a:ext cx="8358246" cy="460375"/>
          </a:xfrm>
          <a:prstGeom prst="rect">
            <a:avLst/>
          </a:prstGeom>
        </p:spPr>
        <p:txBody>
          <a:bodyPr wrap="square">
            <a:spAutoFit/>
          </a:bodyPr>
          <a:p>
            <a:pPr algn="ctr">
              <a:buFont typeface="Wingdings" panose="05000000000000000000" pitchFamily="2" charset="2"/>
              <a:buChar char="Ø"/>
              <a:defRPr/>
            </a:pP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</a:rPr>
              <a:t>1.3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</a:rPr>
              <a:t>路径三：通过</a:t>
            </a: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</a:rPr>
              <a:t>“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</a:rPr>
              <a:t>宁夏市场监管助企行</a:t>
            </a:r>
            <a:r>
              <a:rPr lang="en-US" altLang="zh-CN" sz="2400" b="1" dirty="0" smtClean="0">
                <a:solidFill>
                  <a:srgbClr val="1B4171"/>
                </a:solidFill>
                <a:latin typeface="+mj-ea"/>
                <a:ea typeface="+mj-ea"/>
              </a:rPr>
              <a:t>”</a:t>
            </a:r>
            <a:r>
              <a:rPr lang="zh-CN" altLang="en-US" sz="2400" b="1" dirty="0" smtClean="0">
                <a:solidFill>
                  <a:srgbClr val="1B4171"/>
                </a:solidFill>
                <a:latin typeface="+mj-ea"/>
                <a:ea typeface="+mj-ea"/>
              </a:rPr>
              <a:t>微信公众号进入</a:t>
            </a:r>
            <a:endParaRPr lang="zh-CN" altLang="en-US" sz="2400" b="1" dirty="0" smtClean="0">
              <a:solidFill>
                <a:srgbClr val="1B4171"/>
              </a:solidFill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42844" y="1285860"/>
            <a:ext cx="8858312" cy="4854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2285984" y="5929330"/>
            <a:ext cx="2143140" cy="785818"/>
          </a:xfrm>
          <a:prstGeom prst="wedgeRoundRectCallout">
            <a:avLst>
              <a:gd name="adj1" fmla="val 57479"/>
              <a:gd name="adj2" fmla="val -1090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信息填写完成后，点击保存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5143512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428736"/>
            <a:ext cx="9001156" cy="4919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072198" y="5572140"/>
            <a:ext cx="2143140" cy="1000132"/>
          </a:xfrm>
          <a:prstGeom prst="wedgeRoundRectCallout">
            <a:avLst>
              <a:gd name="adj1" fmla="val 35876"/>
              <a:gd name="adj2" fmla="val -1428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添加完后的股东信息，可以修改，也可以删除。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858148" y="4143380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33450"/>
            <a:ext cx="91440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网站或网店信息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281035" y="3925257"/>
            <a:ext cx="1643074" cy="500066"/>
          </a:xfrm>
          <a:prstGeom prst="wedgeRoundRectCallout">
            <a:avLst>
              <a:gd name="adj1" fmla="val 35876"/>
              <a:gd name="adj2" fmla="val -14284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572000" y="3000372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22525" y="6085840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2525" y="6085840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62025"/>
            <a:ext cx="9001156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网站或网店信息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71802" y="4214818"/>
            <a:ext cx="1571636" cy="714380"/>
          </a:xfrm>
          <a:prstGeom prst="wedgeRoundRectCallout">
            <a:avLst>
              <a:gd name="adj1" fmla="val 40295"/>
              <a:gd name="adj2" fmla="val -11529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500562" y="3357562"/>
            <a:ext cx="85725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378075" y="6085840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78075" y="6085840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06363" y="1019810"/>
            <a:ext cx="8929718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网站或网店信息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786578" y="4000504"/>
            <a:ext cx="1928826" cy="857256"/>
          </a:xfrm>
          <a:prstGeom prst="wedgeRoundRectCallout">
            <a:avLst>
              <a:gd name="adj1" fmla="val -18514"/>
              <a:gd name="adj2" fmla="val -12069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添加的网址信息可以修改、删除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215206" y="3000372"/>
            <a:ext cx="85725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84755" y="6076950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755" y="6076950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57275"/>
            <a:ext cx="9001156" cy="580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428992" y="4000504"/>
            <a:ext cx="1214446" cy="571504"/>
          </a:xfrm>
          <a:prstGeom prst="wedgeRoundRectCallout">
            <a:avLst>
              <a:gd name="adj1" fmla="val 49307"/>
              <a:gd name="adj2" fmla="val -12974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3143248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标题 1"/>
          <p:cNvSpPr txBox="1"/>
          <p:nvPr/>
        </p:nvSpPr>
        <p:spPr>
          <a:xfrm>
            <a:off x="6429388" y="3857628"/>
            <a:ext cx="2500330" cy="178595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说明：这里填写的股权变更信息，是截止到年报年度当前的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12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月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31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日，发生的股权变更信息。不是截止填写年报时的发生变更的股权变更信息。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537460" y="6085840"/>
          <a:ext cx="4236720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537460" y="6085840"/>
                        <a:ext cx="4236720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71550"/>
            <a:ext cx="885828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214678" y="4500570"/>
            <a:ext cx="1500198" cy="642942"/>
          </a:xfrm>
          <a:prstGeom prst="wedgeRoundRectCallout">
            <a:avLst>
              <a:gd name="adj1" fmla="val 39703"/>
              <a:gd name="adj2" fmla="val -1377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572000" y="3500438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13635" y="6085840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635" y="6085840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06" y="1028700"/>
            <a:ext cx="8929718" cy="582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143636" y="4143380"/>
            <a:ext cx="1785950" cy="1214446"/>
          </a:xfrm>
          <a:prstGeom prst="wedgeRoundRectCallout">
            <a:avLst>
              <a:gd name="adj1" fmla="val 35166"/>
              <a:gd name="adj2" fmla="val -10915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添加的股权变更信息可以修改，也可以删除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429520" y="3000372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48560" y="6085840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48560" y="6085840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66800"/>
            <a:ext cx="9001156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对外投资信息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643306" y="3929066"/>
            <a:ext cx="1285884" cy="428628"/>
          </a:xfrm>
          <a:prstGeom prst="wedgeRoundRectCallout">
            <a:avLst>
              <a:gd name="adj1" fmla="val 32466"/>
              <a:gd name="adj2" fmla="val -13886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43438" y="3143248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21890" y="6085840"/>
          <a:ext cx="42894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21890" y="6085840"/>
                        <a:ext cx="42894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00125"/>
            <a:ext cx="9001156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对外投资信息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643306" y="4214818"/>
            <a:ext cx="1714512" cy="714380"/>
          </a:xfrm>
          <a:prstGeom prst="wedgeRoundRectCallout">
            <a:avLst>
              <a:gd name="adj1" fmla="val 29766"/>
              <a:gd name="adj2" fmla="val -10483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3357562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13000" y="6085840"/>
          <a:ext cx="4272280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000" y="6085840"/>
                        <a:ext cx="4272280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路径一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088390"/>
            <a:ext cx="9055735" cy="5189855"/>
          </a:xfrm>
          <a:prstGeom prst="rect">
            <a:avLst/>
          </a:prstGeom>
        </p:spPr>
      </p:pic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90600"/>
            <a:ext cx="8929718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对外投资信息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286512" y="3929066"/>
            <a:ext cx="1500198" cy="1143008"/>
          </a:xfrm>
          <a:prstGeom prst="wedgeRoundRectCallout">
            <a:avLst>
              <a:gd name="adj1" fmla="val 32466"/>
              <a:gd name="adj2" fmla="val -963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添加的信息，可以修改、删除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286644" y="3000372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360295" y="6085840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60295" y="6085840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62025"/>
            <a:ext cx="8858280" cy="589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资产状况信息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2428860" y="5429264"/>
            <a:ext cx="1500198" cy="714380"/>
          </a:xfrm>
          <a:prstGeom prst="wedgeRoundRectCallout">
            <a:avLst>
              <a:gd name="adj1" fmla="val 90332"/>
              <a:gd name="adj2" fmla="val -7040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572000" y="4857760"/>
            <a:ext cx="785818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13000" y="6196965"/>
          <a:ext cx="4175125" cy="661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13000" y="6196965"/>
                        <a:ext cx="4175125" cy="6610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42975"/>
            <a:ext cx="8929718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对外担保信息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000364" y="4071942"/>
            <a:ext cx="1500198" cy="714380"/>
          </a:xfrm>
          <a:prstGeom prst="wedgeRoundRectCallout">
            <a:avLst>
              <a:gd name="adj1" fmla="val 61785"/>
              <a:gd name="adj2" fmla="val -11253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3143248"/>
            <a:ext cx="785818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395855" y="6085840"/>
          <a:ext cx="429831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395855" y="6085840"/>
                        <a:ext cx="429831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71550"/>
            <a:ext cx="9001156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对外担保信息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214678" y="5214950"/>
            <a:ext cx="1500198" cy="714380"/>
          </a:xfrm>
          <a:prstGeom prst="wedgeRoundRectCallout">
            <a:avLst>
              <a:gd name="adj1" fmla="val 53298"/>
              <a:gd name="adj2" fmla="val -11091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4357694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84120" y="6085840"/>
          <a:ext cx="4263390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120" y="6085840"/>
                        <a:ext cx="4263390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981075"/>
            <a:ext cx="9001156" cy="587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对外担保信息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6429388" y="4572008"/>
            <a:ext cx="1785950" cy="928694"/>
          </a:xfrm>
          <a:prstGeom prst="wedgeRoundRectCallout">
            <a:avLst>
              <a:gd name="adj1" fmla="val 36973"/>
              <a:gd name="adj2" fmla="val -14845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填写的对外担保信息可以修改、删除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858148" y="3286124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84755" y="6138545"/>
          <a:ext cx="4289425" cy="719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755" y="6138545"/>
                        <a:ext cx="4289425" cy="719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38225"/>
            <a:ext cx="9001156" cy="581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党建信息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3286116" y="5143512"/>
            <a:ext cx="1571636" cy="714380"/>
          </a:xfrm>
          <a:prstGeom prst="wedgeRoundRectCallout">
            <a:avLst>
              <a:gd name="adj1" fmla="val 39919"/>
              <a:gd name="adj2" fmla="val -13062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43438" y="4071942"/>
            <a:ext cx="92869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标题 1"/>
          <p:cNvSpPr txBox="1"/>
          <p:nvPr/>
        </p:nvSpPr>
        <p:spPr>
          <a:xfrm>
            <a:off x="6143636" y="4643446"/>
            <a:ext cx="2714644" cy="1214446"/>
          </a:xfrm>
          <a:prstGeom prst="rect">
            <a:avLst/>
          </a:prstGeom>
        </p:spPr>
        <p:txBody>
          <a:bodyPr vert="horz" anchor="b" anchorCtr="0">
            <a:normAutofit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说明：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100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人以上才能成立党委；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50~100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人之间才能成立党组织；</a:t>
            </a:r>
            <a:r>
              <a:rPr kumimoji="0" lang="en-US" altLang="zh-CN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3~50</a:t>
            </a:r>
            <a:r>
              <a:rPr kumimoji="0" lang="zh-CN" alt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人之间才能成立党支部。勾选党组织建制时注意。</a:t>
            </a:r>
            <a:endParaRPr kumimoji="0" lang="en-US" altLang="zh-CN" sz="1600" b="1" i="0" u="none" strike="noStrike" kern="120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484120" y="6120765"/>
          <a:ext cx="4237355" cy="7372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484120" y="6120765"/>
                        <a:ext cx="4237355" cy="7372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20" y="928670"/>
            <a:ext cx="8332787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社保信息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2357422" y="5786454"/>
            <a:ext cx="1571636" cy="714380"/>
          </a:xfrm>
          <a:prstGeom prst="wedgeRoundRectCallout">
            <a:avLst>
              <a:gd name="adj1" fmla="val 87053"/>
              <a:gd name="adj2" fmla="val 557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43438" y="6429396"/>
            <a:ext cx="85725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214282" y="5214950"/>
            <a:ext cx="1500198" cy="642942"/>
          </a:xfrm>
          <a:prstGeom prst="wedgeRoundRectCallout">
            <a:avLst>
              <a:gd name="adj1" fmla="val -21980"/>
              <a:gd name="adj2" fmla="val -18877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年报新增项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圆角矩形 11"/>
          <p:cNvSpPr/>
          <p:nvPr/>
        </p:nvSpPr>
        <p:spPr>
          <a:xfrm>
            <a:off x="428596" y="3929066"/>
            <a:ext cx="164307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报关信息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/>
          <p:cNvSpPr txBox="1"/>
          <p:nvPr/>
        </p:nvSpPr>
        <p:spPr>
          <a:xfrm>
            <a:off x="490220" y="1413510"/>
            <a:ext cx="8225155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200000"/>
              </a:lnSpc>
            </a:pPr>
            <a:r>
              <a:rPr lang="en-US" altLang="zh-CN"/>
              <a:t>    </a:t>
            </a:r>
            <a:r>
              <a:rPr lang="zh-CN" altLang="en-US"/>
              <a:t>为贯彻党中央、国务院关于推进“放管服”改革部署和国务院简政放权工作要求，进一步减轻企业负担，强化信用监管，优化营商环境，自</a:t>
            </a:r>
            <a:r>
              <a:rPr lang="zh-CN" altLang="en-US" b="1">
                <a:solidFill>
                  <a:srgbClr val="FF0000"/>
                </a:solidFill>
              </a:rPr>
              <a:t>2017年度</a:t>
            </a:r>
            <a:r>
              <a:rPr lang="zh-CN" altLang="en-US"/>
              <a:t>年报起实施工商、海关“多报合一”改革，在企业年报中</a:t>
            </a:r>
            <a:r>
              <a:rPr lang="zh-CN" altLang="en-US" b="1">
                <a:solidFill>
                  <a:srgbClr val="FF0000"/>
                </a:solidFill>
              </a:rPr>
              <a:t>新增海关年报事项。</a:t>
            </a:r>
            <a:endParaRPr lang="zh-CN" altLang="en-US" b="1">
              <a:solidFill>
                <a:srgbClr val="FF0000"/>
              </a:solidFill>
            </a:endParaRPr>
          </a:p>
          <a:p>
            <a:pPr fontAlgn="auto">
              <a:lnSpc>
                <a:spcPct val="200000"/>
              </a:lnSpc>
            </a:pPr>
            <a:r>
              <a:rPr lang="zh-CN" altLang="en-US" b="1">
                <a:solidFill>
                  <a:srgbClr val="FF0000"/>
                </a:solidFill>
              </a:rPr>
              <a:t>     </a:t>
            </a:r>
            <a:r>
              <a:rPr lang="zh-CN" altLang="en-US" sz="2400" b="1">
                <a:solidFill>
                  <a:schemeClr val="tx1"/>
                </a:solidFill>
              </a:rPr>
              <a:t>海关咨询电话：</a:t>
            </a:r>
            <a:r>
              <a:rPr lang="en-US" altLang="zh-CN" sz="4000" b="1">
                <a:solidFill>
                  <a:schemeClr val="tx1"/>
                </a:solidFill>
              </a:rPr>
              <a:t>12360</a:t>
            </a:r>
            <a:endParaRPr lang="en-US" altLang="zh-CN" sz="4000" b="1">
              <a:solidFill>
                <a:schemeClr val="tx1"/>
              </a:solidFill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海关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3535" y="1247140"/>
            <a:ext cx="8456295" cy="475932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报关信息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446692" y="5260035"/>
            <a:ext cx="1500198" cy="642942"/>
          </a:xfrm>
          <a:prstGeom prst="wedgeRoundRectCallout">
            <a:avLst>
              <a:gd name="adj1" fmla="val -21980"/>
              <a:gd name="adj2" fmla="val -18877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年报新增项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海关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9260" y="1234440"/>
            <a:ext cx="8286115" cy="46609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报关信息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0" y="1082675"/>
            <a:ext cx="8953500" cy="46926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路径一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6238240" y="2788920"/>
            <a:ext cx="2609850" cy="7994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zh-CN" altLang="en-US" sz="1800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报关信息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海关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780" y="1770380"/>
            <a:ext cx="7954645" cy="2889885"/>
          </a:xfrm>
          <a:prstGeom prst="rect">
            <a:avLst/>
          </a:prstGeom>
        </p:spPr>
      </p:pic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945182" y="3444574"/>
            <a:ext cx="1571636" cy="714380"/>
          </a:xfrm>
          <a:prstGeom prst="wedgeRoundRectCallout">
            <a:avLst>
              <a:gd name="adj1" fmla="val 87053"/>
              <a:gd name="adj2" fmla="val 557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填写信息后，点击保存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172460" y="3880485"/>
            <a:ext cx="1149350" cy="46926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" name="图片 3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4282" y="919186"/>
            <a:ext cx="8715436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预览并公示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6286512" y="1000108"/>
            <a:ext cx="1928826" cy="642942"/>
          </a:xfrm>
          <a:prstGeom prst="wedgeRoundRectCallout">
            <a:avLst>
              <a:gd name="adj1" fmla="val -38182"/>
              <a:gd name="adj2" fmla="val 9566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在左侧菜单页点击预览并公示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48" y="973121"/>
            <a:ext cx="7643866" cy="5742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预览并公示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500034" y="5786454"/>
            <a:ext cx="2286016" cy="928694"/>
          </a:xfrm>
          <a:prstGeom prst="wedgeRoundRectCallout">
            <a:avLst>
              <a:gd name="adj1" fmla="val 65393"/>
              <a:gd name="adj2" fmla="val -2516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点击预览打印，可以打印刚才填写的年报信息；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286116" y="6000768"/>
            <a:ext cx="78581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268732" y="5857574"/>
            <a:ext cx="2357454" cy="857256"/>
          </a:xfrm>
          <a:prstGeom prst="wedgeRoundRectCallout">
            <a:avLst>
              <a:gd name="adj1" fmla="val -67466"/>
              <a:gd name="adj2" fmla="val 669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点击返回修改按钮，可回到年报填写的页面进行修改。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929190" y="6000768"/>
            <a:ext cx="78581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28596" y="1011220"/>
            <a:ext cx="8294687" cy="5846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3. 1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年度报告填写操作步骤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预览并公示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145068" y="5207966"/>
            <a:ext cx="2500330" cy="1214446"/>
          </a:xfrm>
          <a:prstGeom prst="wedgeRoundRectCallout">
            <a:avLst>
              <a:gd name="adj1" fmla="val 89465"/>
              <a:gd name="adj2" fmla="val 57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在该页面核对填写信息，确认无误后，点击提交并公示，即可公示年报信息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圆角矩形 10"/>
          <p:cNvSpPr/>
          <p:nvPr/>
        </p:nvSpPr>
        <p:spPr>
          <a:xfrm>
            <a:off x="4000496" y="5500702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645410" y="6262370"/>
          <a:ext cx="4175125" cy="595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45410" y="6262370"/>
                        <a:ext cx="4175125" cy="5956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3. 2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年度报告提交后如何修改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8670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圆角矩形 13"/>
          <p:cNvSpPr/>
          <p:nvPr/>
        </p:nvSpPr>
        <p:spPr>
          <a:xfrm>
            <a:off x="7286644" y="4429132"/>
            <a:ext cx="50006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859658" y="5219078"/>
            <a:ext cx="2714644" cy="1357322"/>
          </a:xfrm>
          <a:prstGeom prst="wedgeRoundRectCallout">
            <a:avLst>
              <a:gd name="adj1" fmla="val 37666"/>
              <a:gd name="adj2" fmla="val -794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~6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  <a:r>
              <a:rPr lang="en-US" altLang="zh-CN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号之间，提交的年报，或者在异常名录的，可以点击编辑按钮进行修改。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38" y="1000108"/>
            <a:ext cx="9001156" cy="5951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3. 2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年度报告提交后如何修改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2357422" y="2928934"/>
            <a:ext cx="500066" cy="7858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0" y="4643446"/>
            <a:ext cx="2428860" cy="857256"/>
          </a:xfrm>
          <a:prstGeom prst="wedgeRoundRectCallout">
            <a:avLst>
              <a:gd name="adj1" fmla="val 48099"/>
              <a:gd name="adj2" fmla="val -1493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先勾选要修改的项，方可编辑后面的输入框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 flipV="1">
            <a:off x="4572000" y="6500834"/>
            <a:ext cx="990608" cy="3571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2428860" y="6215082"/>
            <a:ext cx="1643042" cy="642918"/>
          </a:xfrm>
          <a:prstGeom prst="wedgeRoundRectCallout">
            <a:avLst>
              <a:gd name="adj1" fmla="val 74396"/>
              <a:gd name="adj2" fmla="val 1609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修改完成后，点击保存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3. 3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年度报告提交后查看是否提交成功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8670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圆角矩形 13"/>
          <p:cNvSpPr/>
          <p:nvPr/>
        </p:nvSpPr>
        <p:spPr>
          <a:xfrm>
            <a:off x="4643438" y="4429132"/>
            <a:ext cx="78581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445579" y="4952379"/>
            <a:ext cx="2500330" cy="1214446"/>
          </a:xfrm>
          <a:prstGeom prst="wedgeRoundRectCallout">
            <a:avLst>
              <a:gd name="adj1" fmla="val -80892"/>
              <a:gd name="adj2" fmla="val -7758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提交年报后，到年报报告管理页面，查看填写年报的状态是否是“公示”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270760" y="5985510"/>
          <a:ext cx="4175125" cy="6489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70760" y="5985510"/>
                        <a:ext cx="4175125" cy="6489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14282" y="1006459"/>
            <a:ext cx="8572110" cy="5851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3. 3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年度报告提交后查看是否提交成功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1714480" y="3500438"/>
            <a:ext cx="200026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42910" y="4643446"/>
            <a:ext cx="2500330" cy="1285884"/>
          </a:xfrm>
          <a:prstGeom prst="wedgeRoundRectCallout">
            <a:avLst>
              <a:gd name="adj1" fmla="val 37676"/>
              <a:gd name="adj2" fmla="val -10649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在公示系统首页，输入企业注册号或者名称、后者统一代码查询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722880" y="6350000"/>
          <a:ext cx="4175125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2880" y="6350000"/>
                        <a:ext cx="4175125" cy="50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357298"/>
            <a:ext cx="9144000" cy="5332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3. 3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年度报告提交后查看是否提交成功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3500430" y="5214950"/>
            <a:ext cx="200026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643042" y="5857892"/>
            <a:ext cx="2428892" cy="571504"/>
          </a:xfrm>
          <a:prstGeom prst="wedgeRoundRectCallout">
            <a:avLst>
              <a:gd name="adj1" fmla="val 36156"/>
              <a:gd name="adj2" fmla="val -8839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拖动滑块到制定位置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100138"/>
            <a:ext cx="9144000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3. 3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年度报告提交后查看是否提交成功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圆角矩形 13"/>
          <p:cNvSpPr/>
          <p:nvPr/>
        </p:nvSpPr>
        <p:spPr>
          <a:xfrm>
            <a:off x="428596" y="3286124"/>
            <a:ext cx="2000264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85720" y="4357694"/>
            <a:ext cx="2428892" cy="785818"/>
          </a:xfrm>
          <a:prstGeom prst="wedgeRoundRectCallout">
            <a:avLst>
              <a:gd name="adj1" fmla="val 4915"/>
              <a:gd name="adj2" fmla="val -12637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点击企业名称进入详情页面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776220" y="4890135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6220" y="4890135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1.1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路径一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7" name="对象 6"/>
          <p:cNvGraphicFramePr/>
          <p:nvPr/>
        </p:nvGraphicFramePr>
        <p:xfrm>
          <a:off x="93345" y="875665"/>
          <a:ext cx="8912860" cy="5769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2" imgW="11334115" imgH="8372475" progId="Paint.Picture">
                  <p:embed/>
                </p:oleObj>
              </mc:Choice>
              <mc:Fallback>
                <p:oleObj name="" r:id="rId2" imgW="11334115" imgH="83724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345" y="875665"/>
                        <a:ext cx="8912860" cy="5769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1406" y="1000108"/>
            <a:ext cx="9001156" cy="579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3. 3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年度报告提交后查看是否提交成功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072198" y="2071678"/>
            <a:ext cx="2428892" cy="571504"/>
          </a:xfrm>
          <a:prstGeom prst="wedgeRoundRectCallout">
            <a:avLst>
              <a:gd name="adj1" fmla="val -20818"/>
              <a:gd name="adj2" fmla="val 14262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下拉找到年报信息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428736"/>
            <a:ext cx="9144000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pPr lvl="0"/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3. 3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年度报告提交后查看是否提交成功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圆角矩形 8"/>
          <p:cNvSpPr/>
          <p:nvPr/>
        </p:nvSpPr>
        <p:spPr>
          <a:xfrm>
            <a:off x="1928794" y="2857496"/>
            <a:ext cx="5357850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6286512" y="928670"/>
            <a:ext cx="2571768" cy="1214446"/>
          </a:xfrm>
          <a:prstGeom prst="wedgeRoundRectCallout">
            <a:avLst>
              <a:gd name="adj1" fmla="val -26801"/>
              <a:gd name="adj2" fmla="val 9656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在企业年报信息里，可以查看到提交的年报，就说明提交成功了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3. 4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如何打印年度报告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28670"/>
            <a:ext cx="9144000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圆角矩形 13"/>
          <p:cNvSpPr/>
          <p:nvPr/>
        </p:nvSpPr>
        <p:spPr>
          <a:xfrm>
            <a:off x="7572396" y="4714884"/>
            <a:ext cx="78581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4" name="对象 3"/>
          <p:cNvGraphicFramePr/>
          <p:nvPr/>
        </p:nvGraphicFramePr>
        <p:xfrm>
          <a:off x="2280920" y="5976620"/>
          <a:ext cx="4175125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4171950" imgH="771525" progId="Paint.Picture">
                  <p:embed/>
                </p:oleObj>
              </mc:Choice>
              <mc:Fallback>
                <p:oleObj name="" r:id="rId2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80920" y="5976620"/>
                        <a:ext cx="4175125" cy="66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715008" y="5500702"/>
            <a:ext cx="2428892" cy="1071570"/>
          </a:xfrm>
          <a:prstGeom prst="wedgeRoundRectCallout">
            <a:avLst>
              <a:gd name="adj1" fmla="val 29565"/>
              <a:gd name="adj2" fmla="val -8700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在年度报告管理页面中，点击对应要打印年报的查看或打印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00034" y="928670"/>
            <a:ext cx="7429552" cy="5929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3. 4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如何打印年度报告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286644" y="2000240"/>
            <a:ext cx="1643074" cy="928694"/>
          </a:xfrm>
          <a:prstGeom prst="wedgeRoundRectCallout">
            <a:avLst>
              <a:gd name="adj1" fmla="val -19623"/>
              <a:gd name="adj2" fmla="val 11107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下拉滚动条，找到预览打印按钮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785786" y="1142984"/>
            <a:ext cx="7408863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3. 4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如何打印年度报告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对象 3"/>
          <p:cNvGraphicFramePr/>
          <p:nvPr/>
        </p:nvGraphicFramePr>
        <p:xfrm>
          <a:off x="2943860" y="5657215"/>
          <a:ext cx="4175125" cy="7721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2" imgW="4171950" imgH="771525" progId="Paint.Picture">
                  <p:embed/>
                </p:oleObj>
              </mc:Choice>
              <mc:Fallback>
                <p:oleObj name="" r:id="rId2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943860" y="5657215"/>
                        <a:ext cx="4175125" cy="7721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285984" y="5715016"/>
            <a:ext cx="1214446" cy="714380"/>
          </a:xfrm>
          <a:prstGeom prst="wedgeRoundRectCallout">
            <a:avLst>
              <a:gd name="adj1" fmla="val 78171"/>
              <a:gd name="adj2" fmla="val -578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点击预览打印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500166" y="928670"/>
            <a:ext cx="6367534" cy="5715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3. 4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如何打印年度报告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14282" y="5786454"/>
            <a:ext cx="1214446" cy="928694"/>
          </a:xfrm>
          <a:prstGeom prst="wedgeRoundRectCallout">
            <a:avLst>
              <a:gd name="adj1" fmla="val 78171"/>
              <a:gd name="adj2" fmla="val -578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在该页面，点击打印即可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857250"/>
            <a:ext cx="91440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000628" y="1142984"/>
            <a:ext cx="2143140" cy="1357322"/>
          </a:xfrm>
          <a:prstGeom prst="wedgeRoundRectCallout">
            <a:avLst>
              <a:gd name="adj1" fmla="val -78861"/>
              <a:gd name="adj2" fmla="val 593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工商联络员登录进来后，点击其他自行公告信息填报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571736" y="2500306"/>
            <a:ext cx="1785950" cy="121444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660650" y="6183630"/>
          <a:ext cx="4175125" cy="6743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60650" y="6183630"/>
                        <a:ext cx="4175125" cy="6743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857208"/>
            <a:ext cx="9120819" cy="60007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857356" y="4643446"/>
            <a:ext cx="3643338" cy="1500198"/>
          </a:xfrm>
          <a:prstGeom prst="wedgeRoundRectCallout">
            <a:avLst>
              <a:gd name="adj1" fmla="val -48776"/>
              <a:gd name="adj2" fmla="val -10352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其他自行公告信息包括：行政许可、股东及出资信息、股权变更信息、知识产权出质登记信息、行政处罚信息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142844" y="1928802"/>
            <a:ext cx="1785950" cy="192882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4" name="对象 3"/>
          <p:cNvGraphicFramePr/>
          <p:nvPr/>
        </p:nvGraphicFramePr>
        <p:xfrm>
          <a:off x="2607945" y="6218555"/>
          <a:ext cx="4175125" cy="6394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3" imgW="4171950" imgH="771525" progId="Paint.Picture">
                  <p:embed/>
                </p:oleObj>
              </mc:Choice>
              <mc:Fallback>
                <p:oleObj name="" r:id="rId3" imgW="4171950" imgH="77152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07945" y="6218555"/>
                        <a:ext cx="4175125" cy="6394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500203"/>
            <a:ext cx="9144000" cy="414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643438" y="5715016"/>
            <a:ext cx="1214446" cy="571504"/>
          </a:xfrm>
          <a:prstGeom prst="wedgeRoundRectCallout">
            <a:avLst>
              <a:gd name="adj1" fmla="val -48776"/>
              <a:gd name="adj2" fmla="val -10352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786182" y="4786322"/>
            <a:ext cx="928694" cy="500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171575"/>
            <a:ext cx="9144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572264" y="4357694"/>
            <a:ext cx="2143140" cy="1000132"/>
          </a:xfrm>
          <a:prstGeom prst="wedgeRoundRectCallout">
            <a:avLst>
              <a:gd name="adj1" fmla="val 32395"/>
              <a:gd name="adj2" fmla="val -1032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许可文件名称只能点击右侧选择按钮进行选择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8143900" y="3214686"/>
            <a:ext cx="785818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5168" y="1000108"/>
            <a:ext cx="904742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8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路径二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hlinkClick r:id="rId2" action="ppaction://hlinksldjump"/>
          </p:cNvPr>
          <p:cNvSpPr/>
          <p:nvPr/>
        </p:nvSpPr>
        <p:spPr>
          <a:xfrm>
            <a:off x="857224" y="2857496"/>
            <a:ext cx="4214842" cy="7858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zh-CN" altLang="en-US" sz="1800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195408"/>
            <a:ext cx="9144000" cy="516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71472" y="5572140"/>
            <a:ext cx="2714644" cy="1000132"/>
          </a:xfrm>
          <a:prstGeom prst="wedgeRoundRectCallout">
            <a:avLst>
              <a:gd name="adj1" fmla="val 35020"/>
              <a:gd name="adj2" fmla="val -8067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选择许可文件名称时，先选择大类，再选择小类，然后点击确定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285720" y="1357298"/>
            <a:ext cx="42862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143108" y="1357298"/>
            <a:ext cx="428628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2857488" y="4929198"/>
            <a:ext cx="428628" cy="2857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171575"/>
            <a:ext cx="9144000" cy="451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214678" y="5715016"/>
            <a:ext cx="2000264" cy="714380"/>
          </a:xfrm>
          <a:prstGeom prst="wedgeRoundRectCallout">
            <a:avLst>
              <a:gd name="adj1" fmla="val 32395"/>
              <a:gd name="adj2" fmla="val -10323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全部填写完成后，点击保存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714876" y="4857760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390666"/>
            <a:ext cx="9144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500694" y="5643578"/>
            <a:ext cx="2714644" cy="1000132"/>
          </a:xfrm>
          <a:prstGeom prst="wedgeRoundRectCallout">
            <a:avLst>
              <a:gd name="adj1" fmla="val 33314"/>
              <a:gd name="adj2" fmla="val -10150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行政许可文件，已公示的只能修改，未公示的可以修改可以删除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500958" y="4071942"/>
            <a:ext cx="1285884" cy="85725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390666"/>
            <a:ext cx="9144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429124" y="5786454"/>
            <a:ext cx="2500330" cy="1000132"/>
          </a:xfrm>
          <a:prstGeom prst="wedgeRoundRectCallout">
            <a:avLst>
              <a:gd name="adj1" fmla="val 23032"/>
              <a:gd name="adj2" fmla="val -8183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添加完成后，点击保存并公示提交添加的行政许可信息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572132" y="5000636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390666"/>
            <a:ext cx="9144000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429124" y="5786454"/>
            <a:ext cx="2500330" cy="1000132"/>
          </a:xfrm>
          <a:prstGeom prst="wedgeRoundRectCallout">
            <a:avLst>
              <a:gd name="adj1" fmla="val 23032"/>
              <a:gd name="adj2" fmla="val -8183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添加完成后，点击保存并公示提交添加的行政许可信息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5572132" y="5000636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63" y="1404955"/>
            <a:ext cx="91328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072198" y="5572140"/>
            <a:ext cx="2500330" cy="857256"/>
          </a:xfrm>
          <a:prstGeom prst="wedgeRoundRectCallout">
            <a:avLst>
              <a:gd name="adj1" fmla="val 24884"/>
              <a:gd name="adj2" fmla="val -11018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点击保存并公示后，公示状态会变成公示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572396" y="4500570"/>
            <a:ext cx="50006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63" y="1404955"/>
            <a:ext cx="91328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928926" y="5857892"/>
            <a:ext cx="2286016" cy="857256"/>
          </a:xfrm>
          <a:prstGeom prst="wedgeRoundRectCallout">
            <a:avLst>
              <a:gd name="adj1" fmla="val 35965"/>
              <a:gd name="adj2" fmla="val -9668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添加的行政许可信息，可以预览并打印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5000636"/>
            <a:ext cx="85725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763" y="1404955"/>
            <a:ext cx="9132887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928926" y="5857892"/>
            <a:ext cx="2286016" cy="857256"/>
          </a:xfrm>
          <a:prstGeom prst="wedgeRoundRectCallout">
            <a:avLst>
              <a:gd name="adj1" fmla="val 35965"/>
              <a:gd name="adj2" fmla="val -9668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添加的行政许可信息，可以预览并打印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5000636"/>
            <a:ext cx="85725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00200"/>
            <a:ext cx="9172575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行政许可信息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143240" y="5715016"/>
            <a:ext cx="1428760" cy="857256"/>
          </a:xfrm>
          <a:prstGeom prst="wedgeRoundRectCallout">
            <a:avLst>
              <a:gd name="adj1" fmla="val 35965"/>
              <a:gd name="adj2" fmla="val -9668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点击打印即可打印信息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857620" y="4714884"/>
            <a:ext cx="1428760" cy="500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204913"/>
            <a:ext cx="9144000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000364" y="5786454"/>
            <a:ext cx="1214446" cy="428652"/>
          </a:xfrm>
          <a:prstGeom prst="wedgeRoundRectCallout">
            <a:avLst>
              <a:gd name="adj1" fmla="val 33353"/>
              <a:gd name="adj2" fmla="val -11963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786182" y="5000636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对象 3"/>
          <p:cNvGraphicFramePr/>
          <p:nvPr/>
        </p:nvGraphicFramePr>
        <p:xfrm>
          <a:off x="168910" y="885825"/>
          <a:ext cx="8905240" cy="5543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" name="" r:id="rId1" imgW="10629265" imgH="8486775" progId="Paint.Picture">
                  <p:embed/>
                </p:oleObj>
              </mc:Choice>
              <mc:Fallback>
                <p:oleObj name="" r:id="rId1" imgW="10629265" imgH="8486775" progId="Paint.Picture">
                  <p:embed/>
                  <p:pic>
                    <p:nvPicPr>
                      <p:cNvPr id="0" name="图片 4"/>
                      <p:cNvPicPr/>
                      <p:nvPr/>
                    </p:nvPicPr>
                    <p:blipFill>
                      <a:blip r:embed="rId2"/>
                      <a:stretch>
                        <a:fillRect/>
                      </a:stretch>
                    </p:blipFill>
                    <p:spPr>
                      <a:xfrm>
                        <a:off x="168910" y="885825"/>
                        <a:ext cx="8905240" cy="55435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路径二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圆角矩形 7">
            <a:hlinkClick r:id="rId3" action="ppaction://hlinksldjump"/>
          </p:cNvPr>
          <p:cNvSpPr/>
          <p:nvPr/>
        </p:nvSpPr>
        <p:spPr>
          <a:xfrm>
            <a:off x="6919926" y="2325053"/>
            <a:ext cx="357190" cy="285752"/>
          </a:xfrm>
          <a:prstGeom prst="round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0"/>
              </a:spcBef>
              <a:defRPr/>
            </a:pPr>
            <a:endParaRPr lang="zh-CN" altLang="en-US" sz="1800"/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7044357" y="3071500"/>
            <a:ext cx="2214578" cy="714356"/>
          </a:xfrm>
          <a:prstGeom prst="wedgeRoundRectCallout">
            <a:avLst>
              <a:gd name="adj1" fmla="val -40026"/>
              <a:gd name="adj2" fmla="val -9821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点击右上角导航，选择宁夏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9" grpId="0" bldLvl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366855"/>
            <a:ext cx="9144000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358082" y="2857496"/>
            <a:ext cx="1214446" cy="857256"/>
          </a:xfrm>
          <a:prstGeom prst="wedgeRoundRectCallout">
            <a:avLst>
              <a:gd name="adj1" fmla="val 37165"/>
              <a:gd name="adj2" fmla="val 775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点击添加，添加认缴信息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143900" y="4000504"/>
            <a:ext cx="642942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524000"/>
            <a:ext cx="91821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071802" y="5572140"/>
            <a:ext cx="2071702" cy="1143008"/>
          </a:xfrm>
          <a:prstGeom prst="wedgeRoundRectCallout">
            <a:avLst>
              <a:gd name="adj1" fmla="val 36278"/>
              <a:gd name="adj2" fmla="val -8013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认缴信息都是必填项，填写完成后，点击保存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714876" y="4643446"/>
            <a:ext cx="928694" cy="500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343045"/>
            <a:ext cx="9144000" cy="494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786578" y="6000768"/>
            <a:ext cx="1857388" cy="642966"/>
          </a:xfrm>
          <a:prstGeom prst="wedgeRoundRectCallout">
            <a:avLst>
              <a:gd name="adj1" fmla="val 28800"/>
              <a:gd name="adj2" fmla="val -10893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点击添加，填写实缴信息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8072462" y="5286388"/>
            <a:ext cx="785818" cy="2857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" y="1533525"/>
            <a:ext cx="91440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143240" y="5500702"/>
            <a:ext cx="1857388" cy="642966"/>
          </a:xfrm>
          <a:prstGeom prst="wedgeRoundRectCallout">
            <a:avLst>
              <a:gd name="adj1" fmla="val 28800"/>
              <a:gd name="adj2" fmla="val -108938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43438" y="4643446"/>
            <a:ext cx="1000132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142984"/>
            <a:ext cx="91440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1928794" y="5715016"/>
            <a:ext cx="2071702" cy="1000108"/>
          </a:xfrm>
          <a:prstGeom prst="wedgeRoundRectCallout">
            <a:avLst>
              <a:gd name="adj1" fmla="val 78031"/>
              <a:gd name="adj2" fmla="val -3050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认缴信息、实缴信息都填写完成后，点击保存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4643438" y="5643578"/>
            <a:ext cx="1000132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142984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857884" y="5857892"/>
            <a:ext cx="2643206" cy="1000108"/>
          </a:xfrm>
          <a:prstGeom prst="wedgeRoundRectCallout">
            <a:avLst>
              <a:gd name="adj1" fmla="val 24833"/>
              <a:gd name="adj2" fmla="val -10919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新添加的股东，公示状态是未公示，需要点击保存并公示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7643834" y="4214818"/>
            <a:ext cx="571504" cy="100013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142984"/>
            <a:ext cx="91440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500562" y="6215082"/>
            <a:ext cx="2071702" cy="357190"/>
          </a:xfrm>
          <a:prstGeom prst="wedgeRoundRectCallout">
            <a:avLst>
              <a:gd name="adj1" fmla="val 22598"/>
              <a:gd name="adj2" fmla="val -13188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5500694" y="5357826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33450"/>
            <a:ext cx="921067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500826" y="5715016"/>
            <a:ext cx="2071702" cy="928694"/>
          </a:xfrm>
          <a:prstGeom prst="wedgeRoundRectCallout">
            <a:avLst>
              <a:gd name="adj1" fmla="val 29472"/>
              <a:gd name="adj2" fmla="val -1045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点击保存并公示后，公示状态变为已公示。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7858148" y="4643446"/>
            <a:ext cx="50006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933450"/>
            <a:ext cx="921067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857488" y="6000768"/>
            <a:ext cx="2286016" cy="785818"/>
          </a:xfrm>
          <a:prstGeom prst="wedgeRoundRectCallout">
            <a:avLst>
              <a:gd name="adj1" fmla="val 34902"/>
              <a:gd name="adj2" fmla="val -98155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添加的股东及出资信息可以预览打印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714876" y="5143512"/>
            <a:ext cx="928694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62113"/>
            <a:ext cx="917257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股东及出资信息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357554" y="5643578"/>
            <a:ext cx="1428760" cy="785818"/>
          </a:xfrm>
          <a:prstGeom prst="wedgeRoundRectCallout">
            <a:avLst>
              <a:gd name="adj1" fmla="val 26801"/>
              <a:gd name="adj2" fmla="val -1011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点击打印即可打印信息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071934" y="4572008"/>
            <a:ext cx="1143008" cy="57150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1.2 </a:t>
            </a:r>
            <a:r>
              <a:rPr lang="zh-CN" altLang="en-US" sz="26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路径二</a:t>
            </a:r>
            <a:endParaRPr lang="zh-CN" altLang="en-US" sz="2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  <p:graphicFrame>
        <p:nvGraphicFramePr>
          <p:cNvPr id="7" name="对象 6"/>
          <p:cNvGraphicFramePr/>
          <p:nvPr/>
        </p:nvGraphicFramePr>
        <p:xfrm>
          <a:off x="93345" y="875665"/>
          <a:ext cx="8912860" cy="5769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" name="" r:id="rId2" imgW="11334115" imgH="8372475" progId="Paint.Picture">
                  <p:embed/>
                </p:oleObj>
              </mc:Choice>
              <mc:Fallback>
                <p:oleObj name="" r:id="rId2" imgW="11334115" imgH="8372475" progId="Paint.Picture">
                  <p:embed/>
                  <p:pic>
                    <p:nvPicPr>
                      <p:cNvPr id="0" name="图片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3345" y="875665"/>
                        <a:ext cx="8912860" cy="5769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32" y="1714488"/>
            <a:ext cx="91630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928926" y="5000636"/>
            <a:ext cx="1285884" cy="428628"/>
          </a:xfrm>
          <a:prstGeom prst="wedgeRoundRectCallout">
            <a:avLst>
              <a:gd name="adj1" fmla="val 29472"/>
              <a:gd name="adj2" fmla="val -10456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3714744" y="4214818"/>
            <a:ext cx="1000132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52588"/>
            <a:ext cx="914400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643306" y="5286388"/>
            <a:ext cx="1357322" cy="928694"/>
          </a:xfrm>
          <a:prstGeom prst="wedgeRoundRectCallout">
            <a:avLst>
              <a:gd name="adj1" fmla="val 37479"/>
              <a:gd name="adj2" fmla="val -8338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填写完成后，点击保存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643438" y="4429132"/>
            <a:ext cx="1000132" cy="500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62113"/>
            <a:ext cx="91535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7000892" y="4786322"/>
            <a:ext cx="1714512" cy="928694"/>
          </a:xfrm>
          <a:prstGeom prst="wedgeRoundRectCallout">
            <a:avLst>
              <a:gd name="adj1" fmla="val -21503"/>
              <a:gd name="adj2" fmla="val -9958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新添加的股权变更信息状态是未公示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7000892" y="4071942"/>
            <a:ext cx="785818" cy="21431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62113"/>
            <a:ext cx="9153525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143504" y="5429264"/>
            <a:ext cx="1571636" cy="642942"/>
          </a:xfrm>
          <a:prstGeom prst="wedgeRoundRectCallout">
            <a:avLst>
              <a:gd name="adj1" fmla="val -6651"/>
              <a:gd name="adj2" fmla="val -10955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点击保存并公示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5643570" y="4429132"/>
            <a:ext cx="85725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766901"/>
            <a:ext cx="9144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858016" y="5143512"/>
            <a:ext cx="1571636" cy="642942"/>
          </a:xfrm>
          <a:prstGeom prst="wedgeRoundRectCallout">
            <a:avLst>
              <a:gd name="adj1" fmla="val -19171"/>
              <a:gd name="adj2" fmla="val -13295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公示状态变为已公示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6858016" y="4214818"/>
            <a:ext cx="85725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766901"/>
            <a:ext cx="9144000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4071934" y="5643578"/>
            <a:ext cx="1714512" cy="857256"/>
          </a:xfrm>
          <a:prstGeom prst="wedgeRoundRectCallout">
            <a:avLst>
              <a:gd name="adj1" fmla="val 11024"/>
              <a:gd name="adj2" fmla="val -108653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添加的股权变更信息可以预览打印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714876" y="4643446"/>
            <a:ext cx="857256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28575" y="1890713"/>
            <a:ext cx="9085263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股权变更信息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928926" y="5357826"/>
            <a:ext cx="1571636" cy="714380"/>
          </a:xfrm>
          <a:prstGeom prst="wedgeRoundRectCallout">
            <a:avLst>
              <a:gd name="adj1" fmla="val 32628"/>
              <a:gd name="adj2" fmla="val -992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点击打印即可打印信息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000496" y="4429132"/>
            <a:ext cx="1143008" cy="50006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566863"/>
            <a:ext cx="9144000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2857488" y="5000636"/>
            <a:ext cx="1285884" cy="571504"/>
          </a:xfrm>
          <a:prstGeom prst="wedgeRoundRectCallout">
            <a:avLst>
              <a:gd name="adj1" fmla="val 30418"/>
              <a:gd name="adj2" fmla="val -1040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点击添加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3714744" y="4214818"/>
            <a:ext cx="1000132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643050"/>
            <a:ext cx="9144000" cy="379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000364" y="4857760"/>
            <a:ext cx="1428760" cy="857256"/>
          </a:xfrm>
          <a:prstGeom prst="wedgeRoundRectCallout">
            <a:avLst>
              <a:gd name="adj1" fmla="val 30418"/>
              <a:gd name="adj2" fmla="val -10406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点击种类，会弹出选择框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071934" y="3929066"/>
            <a:ext cx="1000132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1428736"/>
            <a:ext cx="9144000" cy="501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0" y="71438"/>
            <a:ext cx="7786710" cy="571480"/>
          </a:xfrm>
        </p:spPr>
        <p:txBody>
          <a:bodyPr>
            <a:normAutofit/>
          </a:bodyPr>
          <a:lstStyle/>
          <a:p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4. 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其他自行公告信息填报</a:t>
            </a:r>
            <a:r>
              <a:rPr lang="en-US" altLang="zh-CN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—</a:t>
            </a:r>
            <a:r>
              <a:rPr lang="zh-CN" altLang="en-US" sz="2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知识产权出质登记信息</a:t>
            </a:r>
            <a:endParaRPr lang="en-US" altLang="zh-CN" sz="2400" b="1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0" y="785794"/>
            <a:ext cx="9144000" cy="1588"/>
          </a:xfrm>
          <a:prstGeom prst="line">
            <a:avLst/>
          </a:prstGeom>
          <a:ln w="698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00034" y="5643578"/>
            <a:ext cx="1857388" cy="1000132"/>
          </a:xfrm>
          <a:prstGeom prst="wedgeRoundRectCallout">
            <a:avLst>
              <a:gd name="adj1" fmla="val 40124"/>
              <a:gd name="adj2" fmla="val -7281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先选大类，再选小类，然后点击保存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圆角矩形 9"/>
          <p:cNvSpPr/>
          <p:nvPr/>
        </p:nvSpPr>
        <p:spPr>
          <a:xfrm flipV="1">
            <a:off x="4143372" y="4500570"/>
            <a:ext cx="785818" cy="42862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 flipV="1">
            <a:off x="214282" y="1643050"/>
            <a:ext cx="571504" cy="2857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圆角矩形 10"/>
          <p:cNvSpPr/>
          <p:nvPr/>
        </p:nvSpPr>
        <p:spPr>
          <a:xfrm flipV="1">
            <a:off x="1785918" y="1643050"/>
            <a:ext cx="571504" cy="285752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圆角矩形 12"/>
          <p:cNvSpPr/>
          <p:nvPr/>
        </p:nvSpPr>
        <p:spPr>
          <a:xfrm flipV="1">
            <a:off x="2285984" y="5143512"/>
            <a:ext cx="500066" cy="35719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图标SJ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1185" y="4445"/>
            <a:ext cx="735330" cy="7099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质朴">
  <a:themeElements>
    <a:clrScheme name="平衡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质朴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质朴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0</TotalTime>
  <Words>4654</Words>
  <Application>WPS 演示</Application>
  <PresentationFormat>全屏显示(4:3)</PresentationFormat>
  <Paragraphs>536</Paragraphs>
  <Slides>124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51</vt:i4>
      </vt:variant>
      <vt:variant>
        <vt:lpstr>幻灯片标题</vt:lpstr>
      </vt:variant>
      <vt:variant>
        <vt:i4>124</vt:i4>
      </vt:variant>
    </vt:vector>
  </HeadingPairs>
  <TitlesOfParts>
    <vt:vector size="195" baseType="lpstr">
      <vt:lpstr>Arial</vt:lpstr>
      <vt:lpstr>宋体</vt:lpstr>
      <vt:lpstr>Wingdings</vt:lpstr>
      <vt:lpstr>Wingdings 3</vt:lpstr>
      <vt:lpstr>Wingdings</vt:lpstr>
      <vt:lpstr>华文新魏</vt:lpstr>
      <vt:lpstr>微软雅黑</vt:lpstr>
      <vt:lpstr>方正小标宋简体</vt:lpstr>
      <vt:lpstr>汉鼎简中黑</vt:lpstr>
      <vt:lpstr>Frutiger LT 55 Roman</vt:lpstr>
      <vt:lpstr>黑体</vt:lpstr>
      <vt:lpstr>Times New Roman</vt:lpstr>
      <vt:lpstr>Gill Sans MT</vt:lpstr>
      <vt:lpstr>Arial Unicode MS</vt:lpstr>
      <vt:lpstr>Bookman Old Style</vt:lpstr>
      <vt:lpstr>Segoe Print</vt:lpstr>
      <vt:lpstr>Calibri</vt:lpstr>
      <vt:lpstr>楷体</vt:lpstr>
      <vt:lpstr>Symbol</vt:lpstr>
      <vt:lpstr>质朴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Paint.Picture</vt:lpstr>
      <vt:lpstr>PowerPoint 演示文稿</vt:lpstr>
      <vt:lpstr>目录</vt:lpstr>
      <vt:lpstr>1.国家企业信用信息公示系统(宁夏)进入途径</vt:lpstr>
      <vt:lpstr>1.1 路径一</vt:lpstr>
      <vt:lpstr>1.1 路径一</vt:lpstr>
      <vt:lpstr>1.1 路径一</vt:lpstr>
      <vt:lpstr>1.2 路径二</vt:lpstr>
      <vt:lpstr>1.2 路径二</vt:lpstr>
      <vt:lpstr>1.2 路径二</vt:lpstr>
      <vt:lpstr>1.3 路径三</vt:lpstr>
      <vt:lpstr>2.联络员备案及变更</vt:lpstr>
      <vt:lpstr>2.1 联络员备案</vt:lpstr>
      <vt:lpstr>2.1 联络员备案</vt:lpstr>
      <vt:lpstr>2.1 联络员备案</vt:lpstr>
      <vt:lpstr>2.1 联络员变更</vt:lpstr>
      <vt:lpstr>2.2 联络员变更</vt:lpstr>
      <vt:lpstr>2.2 联络员变更</vt:lpstr>
      <vt:lpstr>3. 年度报告填写</vt:lpstr>
      <vt:lpstr>3. 年度报告填写</vt:lpstr>
      <vt:lpstr>3. 1 年度报告填写操作步骤</vt:lpstr>
      <vt:lpstr>3. 1 年度报告填写操作步骤</vt:lpstr>
      <vt:lpstr>3. 1 年度报告填写操作步骤</vt:lpstr>
      <vt:lpstr>3. 1 年度报告填写操作步骤</vt:lpstr>
      <vt:lpstr>3. 1 年度报告填写操作步骤</vt:lpstr>
      <vt:lpstr>3. 1 年度报告填写操作步骤</vt:lpstr>
      <vt:lpstr>3. 1 年度报告填写操作步骤</vt:lpstr>
      <vt:lpstr>3. 1年度报告填写操作步骤—企业基本信息</vt:lpstr>
      <vt:lpstr>3. 1 年度报告填写操作步骤—企业基本信息</vt:lpstr>
      <vt:lpstr>3. 1 年度报告填写操作步骤—股东及出资信息</vt:lpstr>
      <vt:lpstr>3. 1 年度报告填写操作步骤—股东及出资信息</vt:lpstr>
      <vt:lpstr>3. 1 年度报告填写操作步骤—股东及出资信息</vt:lpstr>
      <vt:lpstr>3. 1 年度报告填写操作步骤—网站或网店信息</vt:lpstr>
      <vt:lpstr>3. 1 年度报告填写操作步骤—网站或网店信息</vt:lpstr>
      <vt:lpstr>3. 1 年度报告填写操作步骤—网站或网店信息</vt:lpstr>
      <vt:lpstr>3. 1 年度报告填写操作步骤—股权变更信息</vt:lpstr>
      <vt:lpstr>3. 1 年度报告填写操作步骤—股权变更信息</vt:lpstr>
      <vt:lpstr>3. 1 年度报告填写操作步骤—股权变更信息</vt:lpstr>
      <vt:lpstr>3. 1 年度报告填写操作步骤—对外投资信息</vt:lpstr>
      <vt:lpstr>3. 1 年度报告填写操作步骤—对外投资信息</vt:lpstr>
      <vt:lpstr>3. 1 年度报告填写操作步骤—对外投资信息</vt:lpstr>
      <vt:lpstr>3. 1 年度报告填写操作步骤—资产状况信息</vt:lpstr>
      <vt:lpstr>3. 1 年度报告填写操作步骤—对外担保信息</vt:lpstr>
      <vt:lpstr>3. 1 年度报告填写操作步骤—对外担保信息</vt:lpstr>
      <vt:lpstr>3. 1 年度报告填写操作步骤—对外担保信息</vt:lpstr>
      <vt:lpstr>3. 1 年度报告填写操作步骤—党建信息</vt:lpstr>
      <vt:lpstr>3. 1 年度报告填写操作步骤—社保信息</vt:lpstr>
      <vt:lpstr>3. 1 年度报告填写操作步骤—报关信息</vt:lpstr>
      <vt:lpstr>3. 1 年度报告填写操作步骤—报关信息</vt:lpstr>
      <vt:lpstr>3. 1 年度报告填写操作步骤—报关信息</vt:lpstr>
      <vt:lpstr>3. 1 年度报告填写操作步骤—报关信息</vt:lpstr>
      <vt:lpstr>3. 1 年度报告填写操作步骤—预览并公示</vt:lpstr>
      <vt:lpstr>3. 1 年度报告填写操作步骤—预览并公示</vt:lpstr>
      <vt:lpstr>3. 1 年度报告填写操作步骤—预览并公示</vt:lpstr>
      <vt:lpstr>3. 2 年度报告提交后如何修改</vt:lpstr>
      <vt:lpstr>3. 2 年度报告提交后如何修改</vt:lpstr>
      <vt:lpstr>3. 3 年度报告提交后查看是否提交成功</vt:lpstr>
      <vt:lpstr>3. 3 年度报告提交后查看是否提交成功</vt:lpstr>
      <vt:lpstr>3. 3 年度报告提交后查看是否提交成功</vt:lpstr>
      <vt:lpstr>3. 3 年度报告提交后查看是否提交成功</vt:lpstr>
      <vt:lpstr>3. 3 年度报告提交后查看是否提交成功</vt:lpstr>
      <vt:lpstr>3. 3 年度报告提交后查看是否提交成功</vt:lpstr>
      <vt:lpstr>3. 4 如何打印年度报告</vt:lpstr>
      <vt:lpstr>3. 4 如何打印年度报告</vt:lpstr>
      <vt:lpstr>3. 4 如何打印年度报告</vt:lpstr>
      <vt:lpstr>3. 4 如何打印年度报告</vt:lpstr>
      <vt:lpstr>4. 其他自行公告信息填报</vt:lpstr>
      <vt:lpstr>4. 其他自行公告信息填报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其他自行公告信息填报—行政许可信息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其他自行公告信息填报—股东及出资信息</vt:lpstr>
      <vt:lpstr>4. 其他自行公告信息填报—股权变更信息</vt:lpstr>
      <vt:lpstr>4. 其他自行公告信息填报—股权变更信息</vt:lpstr>
      <vt:lpstr>4. 其他自行公告信息填报—股权变更信息</vt:lpstr>
      <vt:lpstr>4. 其他自行公告信息填报—股权变更信息</vt:lpstr>
      <vt:lpstr>4. 其他自行公告信息填报—股权变更信息</vt:lpstr>
      <vt:lpstr>4. 其他自行公告信息填报—股权变更信息</vt:lpstr>
      <vt:lpstr>4. 其他自行公告信息填报—股权变更信息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其他自行公告信息填报—知识产权出质登记信息</vt:lpstr>
      <vt:lpstr>4. 其他自行公告信息填报—行政处罚信息</vt:lpstr>
      <vt:lpstr>4. 其他自行公告信息填报—行政处罚信息</vt:lpstr>
      <vt:lpstr>4. 其他自行公告信息填报—行政处罚信息</vt:lpstr>
      <vt:lpstr>4. 其他自行公告信息填报—行政处罚信息</vt:lpstr>
      <vt:lpstr>4. 其他自行公告信息填报—行政处罚信息</vt:lpstr>
      <vt:lpstr>4. 其他自行公告信息填报—行政处罚信息</vt:lpstr>
      <vt:lpstr>4. 其他自行公告信息填报—行政处罚信息</vt:lpstr>
      <vt:lpstr>4. 其他自行公告信息填报—行政处罚信息</vt:lpstr>
      <vt:lpstr>4. 其他自行公告信息填报—查看公示结果</vt:lpstr>
      <vt:lpstr>4. 其他自行公告信息填报—查看公示结果</vt:lpstr>
      <vt:lpstr>4. 其他自行公告信息填报—查看公示结果</vt:lpstr>
      <vt:lpstr>4. 其他自行公告信息填报—查看公示结果</vt:lpstr>
      <vt:lpstr>4. 其他自行公告信息填报—查看公示结果</vt:lpstr>
      <vt:lpstr>5. 业务电话查看</vt:lpstr>
      <vt:lpstr>5. 业务电话查看</vt:lpstr>
      <vt:lpstr>5. 业务电话查看</vt:lpstr>
      <vt:lpstr>5. 业务电话查看</vt:lpstr>
      <vt:lpstr>关注      微信公众号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Administrator</cp:lastModifiedBy>
  <cp:revision>297</cp:revision>
  <dcterms:created xsi:type="dcterms:W3CDTF">2018-05-10T01:40:00Z</dcterms:created>
  <dcterms:modified xsi:type="dcterms:W3CDTF">2019-03-11T01:23:27Z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